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894" r:id="rId1"/>
  </p:sldMasterIdLst>
  <p:sldIdLst>
    <p:sldId id="274" r:id="rId2"/>
    <p:sldId id="257" r:id="rId3"/>
    <p:sldId id="258" r:id="rId4"/>
    <p:sldId id="259" r:id="rId5"/>
    <p:sldId id="262" r:id="rId6"/>
    <p:sldId id="263" r:id="rId7"/>
    <p:sldId id="270" r:id="rId8"/>
    <p:sldId id="265" r:id="rId9"/>
    <p:sldId id="266" r:id="rId10"/>
    <p:sldId id="264" r:id="rId11"/>
    <p:sldId id="267" r:id="rId12"/>
    <p:sldId id="268" r:id="rId13"/>
    <p:sldId id="269" r:id="rId14"/>
    <p:sldId id="273" r:id="rId1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نمط متوسط 2 - تميي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>
        <p:scale>
          <a:sx n="1" d="2"/>
          <a:sy n="1" d="2"/>
        </p:scale>
        <p:origin x="0" y="0"/>
      </p:cViewPr>
      <p:guideLst>
        <p:guide orient="horz" pos="2160"/>
        <p:guide pos="3840"/>
      </p:guideLst>
    </p:cSldViewPr>
  </p:slide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Layouts/_rels/slideLayout9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920834" y="1346946"/>
            <a:ext cx="10222992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6200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920834" y="4299696"/>
            <a:ext cx="10222992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175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920834" y="1484779"/>
            <a:ext cx="10222992" cy="2743200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0" name="Group 9"/>
          <p:cNvGrpSpPr/>
          <p:nvPr/>
        </p:nvGrpSpPr>
        <p:grpSpPr>
          <a:xfrm>
            <a:off x="9649215" y="4068923"/>
            <a:ext cx="1080904" cy="1080902"/>
            <a:chOff x="9685338" y="4460675"/>
            <a:chExt cx="1080904" cy="1080902"/>
          </a:xfrm>
        </p:grpSpPr>
        <p:sp>
          <p:nvSpPr>
            <p:cNvPr id="11" name="Oval 10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 Extra Bold" pitchFamily="18" charset="0"/>
                <a:ea typeface="+mn-ea"/>
                <a:cs typeface="+mn-cs"/>
              </a:endParaRPr>
            </a:p>
          </p:txBody>
        </p:sp>
        <p:sp>
          <p:nvSpPr>
            <p:cNvPr id="12" name="Oval 11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51560" y="1432223"/>
            <a:ext cx="9966960" cy="3035808"/>
          </a:xfrm>
        </p:spPr>
        <p:txBody>
          <a:bodyPr anchor="ctr">
            <a:noAutofit/>
          </a:bodyPr>
          <a:lstStyle>
            <a:lvl1pPr algn="r">
              <a:lnSpc>
                <a:spcPct val="80000"/>
              </a:lnSpc>
              <a:defRPr sz="9600" cap="all" baseline="0">
                <a:blipFill dpi="0" rotWithShape="1">
                  <a:blip r:embed="rId4"/>
                  <a:srcRect/>
                  <a:tile tx="6350" ty="-127000" sx="65000" sy="64000" flip="none" algn="tl"/>
                </a:blipFill>
              </a:defRPr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69848" y="4389120"/>
            <a:ext cx="7891272" cy="1069848"/>
          </a:xfrm>
        </p:spPr>
        <p:txBody>
          <a:bodyPr>
            <a:normAutofit/>
          </a:bodyPr>
          <a:lstStyle>
            <a:lvl1pPr marL="0" indent="0" algn="r">
              <a:buNone/>
              <a:defRPr sz="2200">
                <a:solidFill>
                  <a:schemeClr val="tx1"/>
                </a:solidFill>
              </a:defRPr>
            </a:lvl1pPr>
            <a:lvl2pPr marL="457200" indent="0" algn="ctr">
              <a:buNone/>
              <a:defRPr sz="28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ar-SA"/>
              <a:t>انقر لتحرير نمط العنوان الفرعي للشكل الرئيسي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284890-85D2-4D7B-8EF5-15A9C1DB8F42}" type="datetimeFigureOut">
              <a:rPr lang="en-US" smtClean="0"/>
              <a:t>1/16/22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592733" y="4289334"/>
            <a:ext cx="1193868" cy="640080"/>
          </a:xfrm>
        </p:spPr>
        <p:txBody>
          <a:bodyPr/>
          <a:lstStyle>
            <a:lvl1pPr>
              <a:defRPr sz="2800"/>
            </a:lvl1pPr>
          </a:lstStyle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189536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5661D-6934-4B32-B92C-470368BF1EC6}" type="datetimeFigureOut">
              <a:rPr lang="en-US" smtClean="0"/>
              <a:t>1/16/22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65116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4917989"/>
            <a:ext cx="12192000" cy="1940010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67128" y="1225296"/>
            <a:ext cx="9281160" cy="3520440"/>
          </a:xfrm>
        </p:spPr>
        <p:txBody>
          <a:bodyPr anchor="ctr">
            <a:normAutofit/>
          </a:bodyPr>
          <a:lstStyle>
            <a:lvl1pPr>
              <a:lnSpc>
                <a:spcPct val="80000"/>
              </a:lnSpc>
              <a:defRPr sz="8000" b="0"/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65774" y="5020056"/>
            <a:ext cx="9052560" cy="1066800"/>
          </a:xfrm>
        </p:spPr>
        <p:txBody>
          <a:bodyPr anchor="t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593667" y="6272784"/>
            <a:ext cx="2644309" cy="365125"/>
          </a:xfrm>
        </p:spPr>
        <p:txBody>
          <a:bodyPr/>
          <a:lstStyle/>
          <a:p>
            <a:fld id="{C6F822A4-8DA6-4447-9B1F-C5DB58435268}" type="datetimeFigureOut">
              <a:rPr lang="en-US" smtClean="0"/>
              <a:t>1/16/22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182708" y="6272784"/>
            <a:ext cx="6327648" cy="365125"/>
          </a:xfrm>
        </p:spPr>
        <p:txBody>
          <a:bodyPr/>
          <a:lstStyle/>
          <a:p>
            <a:endParaRPr lang="en-US" dirty="0"/>
          </a:p>
        </p:txBody>
      </p:sp>
      <p:grpSp>
        <p:nvGrpSpPr>
          <p:cNvPr id="8" name="Group 7"/>
          <p:cNvGrpSpPr/>
          <p:nvPr/>
        </p:nvGrpSpPr>
        <p:grpSpPr>
          <a:xfrm>
            <a:off x="897399" y="2325848"/>
            <a:ext cx="1080904" cy="1080902"/>
            <a:chOff x="9685338" y="4460675"/>
            <a:chExt cx="1080904" cy="1080902"/>
          </a:xfrm>
        </p:grpSpPr>
        <p:sp>
          <p:nvSpPr>
            <p:cNvPr id="9" name="Oval 8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 Extra Bold" pitchFamily="18" charset="0"/>
                <a:ea typeface="+mn-ea"/>
                <a:cs typeface="+mn-cs"/>
              </a:endParaRPr>
            </a:p>
          </p:txBody>
        </p:sp>
        <p:sp>
          <p:nvSpPr>
            <p:cNvPr id="10" name="Oval 9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3702" y="2506133"/>
            <a:ext cx="1188298" cy="720332"/>
          </a:xfrm>
        </p:spPr>
        <p:txBody>
          <a:bodyPr/>
          <a:lstStyle>
            <a:lvl1pPr>
              <a:defRPr sz="2800"/>
            </a:lvl1pPr>
          </a:lstStyle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142627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9848" y="2194560"/>
            <a:ext cx="4754880" cy="3977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64224" y="2194560"/>
            <a:ext cx="4754880" cy="3977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48D31E-DCDA-41A7-9C67-C4B11B94D21D}" type="datetimeFigureOut">
              <a:rPr lang="en-US" smtClean="0"/>
              <a:t>1/16/22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01703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2048256"/>
            <a:ext cx="4754880" cy="640080"/>
          </a:xfrm>
        </p:spPr>
        <p:txBody>
          <a:bodyPr anchor="ctr">
            <a:normAutofit/>
          </a:bodyPr>
          <a:lstStyle>
            <a:lvl1pPr marL="0" indent="0">
              <a:buNone/>
              <a:defRPr sz="2000" b="1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69848" y="2743200"/>
            <a:ext cx="4754880" cy="32918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64224" y="2048256"/>
            <a:ext cx="4754880" cy="640080"/>
          </a:xfrm>
        </p:spPr>
        <p:txBody>
          <a:bodyPr anchor="ctr">
            <a:normAutofit/>
          </a:bodyPr>
          <a:lstStyle>
            <a:lvl1pPr marL="0" indent="0">
              <a:buNone/>
              <a:defRPr sz="2000" b="1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64224" y="2743200"/>
            <a:ext cx="4754880" cy="32918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762C0-B258-48F1-ADE6-176B4174CCDD}" type="datetimeFigureOut">
              <a:rPr lang="en-US" smtClean="0"/>
              <a:t>1/16/22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03531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7919A6-33EB-49BD-A62F-1FA56B9F9712}" type="datetimeFigureOut">
              <a:rPr lang="en-US" smtClean="0"/>
              <a:t>1/16/22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14432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4E7D1B-D673-4CF6-8672-009D42ABD2A0}" type="datetimeFigureOut">
              <a:rPr lang="en-US" smtClean="0"/>
              <a:t>1/16/22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24257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محتوى مع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8303740" y="0"/>
            <a:ext cx="3888259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49640" y="685800"/>
            <a:ext cx="3200400" cy="1737360"/>
          </a:xfrm>
        </p:spPr>
        <p:txBody>
          <a:bodyPr anchor="b">
            <a:normAutofit/>
          </a:bodyPr>
          <a:lstStyle>
            <a:lvl1pPr>
              <a:defRPr sz="3200" b="1"/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685800"/>
            <a:ext cx="6711696" cy="5020056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49640" y="2423160"/>
            <a:ext cx="3200400" cy="329184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40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16AA21-1863-4931-97CB-99D0A168701B}" type="datetimeFigureOut">
              <a:rPr lang="en-US" smtClean="0"/>
              <a:t>1/16/22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10" name="Oval 9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 Extra Bold" pitchFamily="18" charset="0"/>
                <a:ea typeface="+mn-ea"/>
                <a:cs typeface="+mn-cs"/>
              </a:endParaRPr>
            </a:p>
          </p:txBody>
        </p:sp>
        <p:sp>
          <p:nvSpPr>
            <p:cNvPr id="11" name="Oval 10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9664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صورة مع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8303740" y="0"/>
            <a:ext cx="3888259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49640" y="685800"/>
            <a:ext cx="3200400" cy="1737360"/>
          </a:xfrm>
        </p:spPr>
        <p:txBody>
          <a:bodyPr anchor="b">
            <a:normAutofit/>
          </a:bodyPr>
          <a:lstStyle>
            <a:lvl1pPr>
              <a:defRPr sz="3200" b="1"/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8303740" cy="6858000"/>
          </a:xfrm>
          <a:solidFill>
            <a:schemeClr val="tx2">
              <a:lumMod val="20000"/>
              <a:lumOff val="8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ar-SA"/>
              <a:t>انقر فوق الأيقونة لإضافة صورة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49640" y="2423160"/>
            <a:ext cx="3200400" cy="329184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40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72C379-9A7C-4C87-A116-CBE9F58B04C5}" type="datetimeFigureOut">
              <a:rPr lang="en-US" smtClean="0"/>
              <a:t>1/16/22</a:t>
            </a:fld>
            <a:endParaRPr lang="en-US"/>
          </a:p>
        </p:txBody>
      </p:sp>
      <p:grpSp>
        <p:nvGrpSpPr>
          <p:cNvPr id="8" name="Group 7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9" name="Oval 8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 Extra Bold" pitchFamily="18" charset="0"/>
                <a:ea typeface="+mn-ea"/>
                <a:cs typeface="+mn-cs"/>
              </a:endParaRPr>
            </a:p>
          </p:txBody>
        </p:sp>
        <p:sp>
          <p:nvSpPr>
            <p:cNvPr id="10" name="Oval 9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88362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157CC2-0FC8-4686-B024-99790E0F5162}" type="datetimeFigureOut">
              <a:rPr lang="en-US" smtClean="0"/>
              <a:t>1/16/22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14207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533400"/>
            <a:ext cx="2552700" cy="5638800"/>
          </a:xfrm>
        </p:spPr>
        <p:txBody>
          <a:bodyPr vert="eaVert"/>
          <a:lstStyle/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66800" y="533400"/>
            <a:ext cx="7505700" cy="5638800"/>
          </a:xfrm>
        </p:spPr>
        <p:txBody>
          <a:bodyPr vert="eaVert"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764DA5-CD3D-4590-A511-FCD3BC7A793E}" type="datetimeFigureOut">
              <a:rPr lang="en-US" smtClean="0"/>
              <a:t>1/16/22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09469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microsoft.com/office/2007/relationships/hdphoto" Target="../media/hdphoto1.wdp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9848" y="484632"/>
            <a:ext cx="10058400" cy="16093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9848" y="2121408"/>
            <a:ext cx="10058400" cy="405079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964424" y="6272784"/>
            <a:ext cx="32735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2"/>
                </a:solidFill>
              </a:defRPr>
            </a:lvl1pPr>
          </a:lstStyle>
          <a:p>
            <a:fld id="{8664C608-40B1-4030-A28D-5B74BC98ADCE}" type="datetimeFigureOut">
              <a:rPr lang="en-US" smtClean="0"/>
              <a:t>1/16/22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88136" y="6272784"/>
            <a:ext cx="632764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grpSp>
        <p:nvGrpSpPr>
          <p:cNvPr id="7" name="Group 6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8" name="Oval 7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13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14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 Extra Bold" pitchFamily="18" charset="0"/>
                <a:ea typeface="+mn-ea"/>
                <a:cs typeface="+mn-cs"/>
              </a:endParaRPr>
            </a:p>
          </p:txBody>
        </p:sp>
        <p:sp>
          <p:nvSpPr>
            <p:cNvPr id="9" name="Oval 8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311128" y="6272784"/>
            <a:ext cx="64008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00" b="1">
                <a:solidFill>
                  <a:srgbClr val="FFFFFF"/>
                </a:solidFill>
                <a:latin typeface="+mj-lt"/>
              </a:defRPr>
            </a:lvl1pPr>
          </a:lstStyle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15785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5" r:id="rId1"/>
    <p:sldLayoutId id="2147483896" r:id="rId2"/>
    <p:sldLayoutId id="2147483897" r:id="rId3"/>
    <p:sldLayoutId id="2147483898" r:id="rId4"/>
    <p:sldLayoutId id="2147483899" r:id="rId5"/>
    <p:sldLayoutId id="2147483900" r:id="rId6"/>
    <p:sldLayoutId id="2147483901" r:id="rId7"/>
    <p:sldLayoutId id="2147483902" r:id="rId8"/>
    <p:sldLayoutId id="2147483903" r:id="rId9"/>
    <p:sldLayoutId id="2147483904" r:id="rId10"/>
    <p:sldLayoutId id="2147483905" r:id="rId11"/>
  </p:sldLayoutIdLst>
  <p:hf sldNum="0" hdr="0" ftr="0" dt="0"/>
  <p:txStyles>
    <p:titleStyle>
      <a:lvl1pPr algn="r" defTabSz="914400" rtl="1" eaLnBrk="1" latinLnBrk="0" hangingPunct="1">
        <a:lnSpc>
          <a:spcPct val="90000"/>
        </a:lnSpc>
        <a:spcBef>
          <a:spcPct val="0"/>
        </a:spcBef>
        <a:buNone/>
        <a:defRPr sz="5400" kern="1200" cap="all" baseline="0">
          <a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tile tx="6350" ty="-127000" sx="65000" sy="64000" flip="none" algn="tl"/>
          </a:blipFill>
          <a:latin typeface="+mj-lt"/>
          <a:ea typeface="+mj-ea"/>
          <a:cs typeface="+mj-cs"/>
        </a:defRPr>
      </a:lvl1pPr>
    </p:titleStyle>
    <p:bodyStyle>
      <a:lvl1pPr marL="182880" indent="-182880" algn="r" defTabSz="914400" rtl="1" eaLnBrk="1" latinLnBrk="0" hangingPunct="1">
        <a:lnSpc>
          <a:spcPct val="90000"/>
        </a:lnSpc>
        <a:spcBef>
          <a:spcPts val="1200"/>
        </a:spcBef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r" defTabSz="914400" rtl="1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r" defTabSz="914400" rtl="1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r" defTabSz="914400" rtl="1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r" defTabSz="914400" rtl="1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r" defTabSz="914400" rtl="1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900000" indent="-228600" algn="r" defTabSz="914400" rtl="1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200000" indent="-228600" algn="r" defTabSz="914400" rtl="1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500000" indent="-228600" algn="r" defTabSz="914400" rtl="1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9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9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asjp.cerist.dz/en/downArticle/41/12/4/49774" TargetMode="External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25000"/>
            <a:lumOff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C7BA810F-A27F-0D48-91AF-6F4A30561A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58660" y="0"/>
            <a:ext cx="9111088" cy="1457774"/>
          </a:xfrm>
        </p:spPr>
        <p:txBody>
          <a:bodyPr/>
          <a:lstStyle/>
          <a:p>
            <a:r>
              <a:rPr lang="ar-SA" dirty="0"/>
              <a:t>العنف ضد الطفل </a:t>
            </a:r>
            <a:endParaRPr lang="ar-KW" dirty="0"/>
          </a:p>
        </p:txBody>
      </p:sp>
      <p:sp>
        <p:nvSpPr>
          <p:cNvPr id="3" name="عنصر نائب للمحتوى 2">
            <a:extLst>
              <a:ext uri="{FF2B5EF4-FFF2-40B4-BE49-F238E27FC236}">
                <a16:creationId xmlns:a16="http://schemas.microsoft.com/office/drawing/2014/main" id="{C882E7AD-3AB0-224C-9732-9B6837BEF42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37463" y="2195137"/>
            <a:ext cx="6127536" cy="2467726"/>
          </a:xfrm>
        </p:spPr>
        <p:txBody>
          <a:bodyPr>
            <a:normAutofit/>
          </a:bodyPr>
          <a:lstStyle/>
          <a:p>
            <a:r>
              <a:rPr lang="ar-SA" sz="5400" dirty="0"/>
              <a:t>إعداد الطالبه : ريم يوسف فرحان </a:t>
            </a:r>
          </a:p>
          <a:p>
            <a:r>
              <a:rPr lang="ar-SA" sz="5400" dirty="0"/>
              <a:t>إشراف : د. أحمد الذايدي</a:t>
            </a:r>
            <a:endParaRPr lang="ar-KW" sz="5400" dirty="0"/>
          </a:p>
        </p:txBody>
      </p:sp>
      <p:pic>
        <p:nvPicPr>
          <p:cNvPr id="5" name="صورة 5">
            <a:extLst>
              <a:ext uri="{FF2B5EF4-FFF2-40B4-BE49-F238E27FC236}">
                <a16:creationId xmlns:a16="http://schemas.microsoft.com/office/drawing/2014/main" id="{05AA0B56-0BF8-C845-9D9E-053D4E602A4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4626" y="0"/>
            <a:ext cx="558013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233620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25000"/>
            <a:lumOff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A145AA54-99E2-B740-B61B-0DA619AB76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9848" y="798394"/>
            <a:ext cx="4730451" cy="1637730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 rtl="0"/>
            <a:r>
              <a:rPr lang="en-US" sz="5100"/>
              <a:t>العنف ضد الطفل</a:t>
            </a:r>
          </a:p>
        </p:txBody>
      </p:sp>
      <p:pic>
        <p:nvPicPr>
          <p:cNvPr id="5" name="صورة 5">
            <a:extLst>
              <a:ext uri="{FF2B5EF4-FFF2-40B4-BE49-F238E27FC236}">
                <a16:creationId xmlns:a16="http://schemas.microsoft.com/office/drawing/2014/main" id="{5913A62C-F848-574F-A181-2E9B7FFA9CCD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033" r="15033"/>
          <a:stretch/>
        </p:blipFill>
        <p:spPr>
          <a:xfrm>
            <a:off x="7706329" y="0"/>
            <a:ext cx="4485671" cy="3704167"/>
          </a:xfrm>
          <a:prstGeom prst="rect">
            <a:avLst/>
          </a:prstGeom>
        </p:spPr>
      </p:pic>
      <p:sp>
        <p:nvSpPr>
          <p:cNvPr id="4" name="عنصر نائب للنص 3">
            <a:extLst>
              <a:ext uri="{FF2B5EF4-FFF2-40B4-BE49-F238E27FC236}">
                <a16:creationId xmlns:a16="http://schemas.microsoft.com/office/drawing/2014/main" id="{FA800A6C-9A8D-2843-949F-B784A620E26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02365" y="2064561"/>
            <a:ext cx="4730451" cy="3593592"/>
          </a:xfrm>
        </p:spPr>
        <p:txBody>
          <a:bodyPr vert="horz" lIns="91440" tIns="45720" rIns="91440" bIns="45720" rtlCol="0">
            <a:noAutofit/>
          </a:bodyPr>
          <a:lstStyle/>
          <a:p>
            <a:pPr indent="-182880" algn="l" rtl="0">
              <a:lnSpc>
                <a:spcPct val="90000"/>
              </a:lnSpc>
              <a:buFont typeface="Wingdings" pitchFamily="2" charset="2"/>
              <a:buChar char="§"/>
            </a:pPr>
            <a:r>
              <a:rPr lang="ar-SA" sz="3900" dirty="0">
                <a:solidFill>
                  <a:schemeClr val="tx1"/>
                </a:solidFill>
              </a:rPr>
              <a:t>هو أي نوع من أنواع السلوك المتعمد الذي ينتج عنه أحداث الضرر والأذى على جسم الطفل والمارس من قبل أحد الوالدين او كلاهما أو الآخرين المحيطين بهما او الغرباء </a:t>
            </a:r>
            <a:endParaRPr lang="en-US" sz="39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3864114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25000"/>
            <a:lumOff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B4F81AB5-E970-C74C-A744-79C4584779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25235" y="-868680"/>
            <a:ext cx="3200400" cy="2577132"/>
          </a:xfrm>
        </p:spPr>
        <p:txBody>
          <a:bodyPr>
            <a:normAutofit/>
          </a:bodyPr>
          <a:lstStyle/>
          <a:p>
            <a:r>
              <a:rPr lang="ar-SA" sz="5100" dirty="0"/>
              <a:t>أسباب العنف</a:t>
            </a:r>
            <a:r>
              <a:rPr lang="ar-SA" sz="3400" dirty="0"/>
              <a:t> </a:t>
            </a:r>
            <a:endParaRPr lang="ar-KW" sz="3400" dirty="0"/>
          </a:p>
        </p:txBody>
      </p:sp>
      <p:sp>
        <p:nvSpPr>
          <p:cNvPr id="5" name="شكل بيضاوي 4">
            <a:extLst>
              <a:ext uri="{FF2B5EF4-FFF2-40B4-BE49-F238E27FC236}">
                <a16:creationId xmlns:a16="http://schemas.microsoft.com/office/drawing/2014/main" id="{5135879E-C641-2846-B085-7A888BB69E82}"/>
              </a:ext>
            </a:extLst>
          </p:cNvPr>
          <p:cNvSpPr/>
          <p:nvPr/>
        </p:nvSpPr>
        <p:spPr>
          <a:xfrm>
            <a:off x="5581648" y="429623"/>
            <a:ext cx="2249714" cy="2249714"/>
          </a:xfrm>
          <a:prstGeom prst="ellipse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4700" b="1" dirty="0">
                <a:solidFill>
                  <a:schemeClr val="tx1"/>
                </a:solidFill>
              </a:rPr>
              <a:t>أسباب أسرية</a:t>
            </a:r>
            <a:endParaRPr lang="ar-KW" sz="4700" b="1" dirty="0">
              <a:solidFill>
                <a:schemeClr val="tx1"/>
              </a:solidFill>
            </a:endParaRPr>
          </a:p>
        </p:txBody>
      </p:sp>
      <p:sp>
        <p:nvSpPr>
          <p:cNvPr id="7" name="شكل بيضاوي 6">
            <a:extLst>
              <a:ext uri="{FF2B5EF4-FFF2-40B4-BE49-F238E27FC236}">
                <a16:creationId xmlns:a16="http://schemas.microsoft.com/office/drawing/2014/main" id="{7230467F-BF9B-7C48-89D5-6636EF187175}"/>
              </a:ext>
            </a:extLst>
          </p:cNvPr>
          <p:cNvSpPr/>
          <p:nvPr/>
        </p:nvSpPr>
        <p:spPr>
          <a:xfrm>
            <a:off x="1099341" y="429623"/>
            <a:ext cx="2249714" cy="2249714"/>
          </a:xfrm>
          <a:prstGeom prst="ellipse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4600" b="1" dirty="0">
                <a:solidFill>
                  <a:schemeClr val="tx1"/>
                </a:solidFill>
              </a:rPr>
              <a:t>أسباب نفسية </a:t>
            </a:r>
            <a:endParaRPr lang="ar-KW" sz="4600" b="1" dirty="0">
              <a:solidFill>
                <a:schemeClr val="tx1"/>
              </a:solidFill>
            </a:endParaRPr>
          </a:p>
        </p:txBody>
      </p:sp>
      <p:sp>
        <p:nvSpPr>
          <p:cNvPr id="8" name="شكل بيضاوي 7">
            <a:extLst>
              <a:ext uri="{FF2B5EF4-FFF2-40B4-BE49-F238E27FC236}">
                <a16:creationId xmlns:a16="http://schemas.microsoft.com/office/drawing/2014/main" id="{44A61EB2-0BC2-6240-960A-98E7BC31DD5A}"/>
              </a:ext>
            </a:extLst>
          </p:cNvPr>
          <p:cNvSpPr/>
          <p:nvPr/>
        </p:nvSpPr>
        <p:spPr>
          <a:xfrm>
            <a:off x="5581648" y="3649726"/>
            <a:ext cx="2249714" cy="2249714"/>
          </a:xfrm>
          <a:prstGeom prst="ellipse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3800" b="1" dirty="0">
                <a:solidFill>
                  <a:schemeClr val="tx1"/>
                </a:solidFill>
              </a:rPr>
              <a:t>أسباب أجتماعية </a:t>
            </a:r>
            <a:endParaRPr lang="ar-KW" sz="3800" b="1" dirty="0">
              <a:solidFill>
                <a:schemeClr val="tx1"/>
              </a:solidFill>
            </a:endParaRPr>
          </a:p>
        </p:txBody>
      </p:sp>
      <p:sp>
        <p:nvSpPr>
          <p:cNvPr id="9" name="شكل بيضاوي 8">
            <a:extLst>
              <a:ext uri="{FF2B5EF4-FFF2-40B4-BE49-F238E27FC236}">
                <a16:creationId xmlns:a16="http://schemas.microsoft.com/office/drawing/2014/main" id="{667CEC75-6B22-7C45-B593-D513B83C8C23}"/>
              </a:ext>
            </a:extLst>
          </p:cNvPr>
          <p:cNvSpPr/>
          <p:nvPr/>
        </p:nvSpPr>
        <p:spPr>
          <a:xfrm>
            <a:off x="1099341" y="3643811"/>
            <a:ext cx="2249714" cy="2249714"/>
          </a:xfrm>
          <a:prstGeom prst="ellipse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3900" b="1" dirty="0">
                <a:solidFill>
                  <a:schemeClr val="tx1"/>
                </a:solidFill>
              </a:rPr>
              <a:t>أسباب أقتصاديه</a:t>
            </a:r>
            <a:endParaRPr lang="ar-KW" sz="3900" b="1" dirty="0">
              <a:solidFill>
                <a:schemeClr val="tx1"/>
              </a:solidFill>
            </a:endParaRPr>
          </a:p>
        </p:txBody>
      </p:sp>
      <p:pic>
        <p:nvPicPr>
          <p:cNvPr id="15" name="صورة 15">
            <a:extLst>
              <a:ext uri="{FF2B5EF4-FFF2-40B4-BE49-F238E27FC236}">
                <a16:creationId xmlns:a16="http://schemas.microsoft.com/office/drawing/2014/main" id="{B429709C-2270-1B45-AA43-EB073834A12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85385" y="3429000"/>
            <a:ext cx="3906615" cy="3429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391309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25000"/>
            <a:lumOff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EB50B1F0-4D5D-F046-8156-F7E088EEE0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83915" y="1254881"/>
            <a:ext cx="9240251" cy="1124874"/>
          </a:xfrm>
        </p:spPr>
        <p:txBody>
          <a:bodyPr/>
          <a:lstStyle/>
          <a:p>
            <a:r>
              <a:rPr lang="ar-SA" dirty="0"/>
              <a:t>                      </a:t>
            </a:r>
            <a:r>
              <a:rPr lang="ar-SA" sz="6000" dirty="0"/>
              <a:t>أنواع العنف</a:t>
            </a:r>
            <a:endParaRPr lang="ar-KW" sz="6000" dirty="0"/>
          </a:p>
        </p:txBody>
      </p:sp>
      <p:pic>
        <p:nvPicPr>
          <p:cNvPr id="8" name="صورة 9">
            <a:extLst>
              <a:ext uri="{FF2B5EF4-FFF2-40B4-BE49-F238E27FC236}">
                <a16:creationId xmlns:a16="http://schemas.microsoft.com/office/drawing/2014/main" id="{F062D69E-4092-1F4B-B102-7FFF08AA748D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41622" y="3707754"/>
            <a:ext cx="5244385" cy="3043038"/>
          </a:xfrm>
        </p:spPr>
      </p:pic>
      <p:sp>
        <p:nvSpPr>
          <p:cNvPr id="6" name="مستطيل: زوايا مستديرة 5">
            <a:extLst>
              <a:ext uri="{FF2B5EF4-FFF2-40B4-BE49-F238E27FC236}">
                <a16:creationId xmlns:a16="http://schemas.microsoft.com/office/drawing/2014/main" id="{E203ABA6-DB0B-A140-A208-8D4054FD5218}"/>
              </a:ext>
            </a:extLst>
          </p:cNvPr>
          <p:cNvSpPr/>
          <p:nvPr/>
        </p:nvSpPr>
        <p:spPr>
          <a:xfrm>
            <a:off x="7924883" y="298817"/>
            <a:ext cx="2764285" cy="2764285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4500" b="1" dirty="0">
                <a:solidFill>
                  <a:schemeClr val="tx1"/>
                </a:solidFill>
              </a:rPr>
              <a:t>العنف الجسدي</a:t>
            </a:r>
            <a:endParaRPr lang="ar-KW" sz="4500" b="1" dirty="0">
              <a:solidFill>
                <a:schemeClr val="tx1"/>
              </a:solidFill>
            </a:endParaRPr>
          </a:p>
        </p:txBody>
      </p:sp>
      <p:sp>
        <p:nvSpPr>
          <p:cNvPr id="9" name="مستطيل: زوايا مستديرة 8">
            <a:extLst>
              <a:ext uri="{FF2B5EF4-FFF2-40B4-BE49-F238E27FC236}">
                <a16:creationId xmlns:a16="http://schemas.microsoft.com/office/drawing/2014/main" id="{80B4165A-6DDE-0A42-8481-3A8F78785C9A}"/>
              </a:ext>
            </a:extLst>
          </p:cNvPr>
          <p:cNvSpPr/>
          <p:nvPr/>
        </p:nvSpPr>
        <p:spPr>
          <a:xfrm>
            <a:off x="1502833" y="298816"/>
            <a:ext cx="2764286" cy="2764286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3900" b="1" dirty="0">
                <a:solidFill>
                  <a:schemeClr val="tx1"/>
                </a:solidFill>
              </a:rPr>
              <a:t>العنف النفسي أو العاطفي</a:t>
            </a:r>
            <a:endParaRPr lang="ar-KW" sz="3900" b="1" dirty="0">
              <a:solidFill>
                <a:schemeClr val="tx1"/>
              </a:solidFill>
            </a:endParaRPr>
          </a:p>
        </p:txBody>
      </p:sp>
      <p:pic>
        <p:nvPicPr>
          <p:cNvPr id="3" name="صورة 3">
            <a:extLst>
              <a:ext uri="{FF2B5EF4-FFF2-40B4-BE49-F238E27FC236}">
                <a16:creationId xmlns:a16="http://schemas.microsoft.com/office/drawing/2014/main" id="{D0D680F4-7AB8-724C-A62B-E1162057B82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1634" y="3477399"/>
            <a:ext cx="4406684" cy="32909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287847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25000"/>
            <a:lumOff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مستطيل: زوايا مستديرة 4">
            <a:extLst>
              <a:ext uri="{FF2B5EF4-FFF2-40B4-BE49-F238E27FC236}">
                <a16:creationId xmlns:a16="http://schemas.microsoft.com/office/drawing/2014/main" id="{F6A7B492-916D-5942-A346-19FBA463BF49}"/>
              </a:ext>
            </a:extLst>
          </p:cNvPr>
          <p:cNvSpPr/>
          <p:nvPr/>
        </p:nvSpPr>
        <p:spPr>
          <a:xfrm>
            <a:off x="8980714" y="234343"/>
            <a:ext cx="2555119" cy="2555119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4500" b="1" dirty="0">
                <a:solidFill>
                  <a:schemeClr val="tx1"/>
                </a:solidFill>
              </a:rPr>
              <a:t>العنف عبر الانترنت </a:t>
            </a:r>
            <a:endParaRPr lang="ar-KW" sz="4500" b="1" dirty="0">
              <a:solidFill>
                <a:schemeClr val="tx1"/>
              </a:solidFill>
            </a:endParaRPr>
          </a:p>
        </p:txBody>
      </p:sp>
      <p:sp>
        <p:nvSpPr>
          <p:cNvPr id="6" name="مستطيل: زوايا مستديرة 5">
            <a:extLst>
              <a:ext uri="{FF2B5EF4-FFF2-40B4-BE49-F238E27FC236}">
                <a16:creationId xmlns:a16="http://schemas.microsoft.com/office/drawing/2014/main" id="{12ED6A39-2630-2C4F-81F1-E6AB654DF437}"/>
              </a:ext>
            </a:extLst>
          </p:cNvPr>
          <p:cNvSpPr/>
          <p:nvPr/>
        </p:nvSpPr>
        <p:spPr>
          <a:xfrm>
            <a:off x="4974165" y="234343"/>
            <a:ext cx="2555119" cy="2555119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4500" b="1" dirty="0">
                <a:solidFill>
                  <a:schemeClr val="tx1"/>
                </a:solidFill>
              </a:rPr>
              <a:t>الأهمال</a:t>
            </a:r>
            <a:endParaRPr lang="ar-KW" sz="4500" b="1" dirty="0">
              <a:solidFill>
                <a:schemeClr val="tx1"/>
              </a:solidFill>
            </a:endParaRPr>
          </a:p>
        </p:txBody>
      </p:sp>
      <p:sp>
        <p:nvSpPr>
          <p:cNvPr id="7" name="مستطيل: زوايا مستديرة 6">
            <a:extLst>
              <a:ext uri="{FF2B5EF4-FFF2-40B4-BE49-F238E27FC236}">
                <a16:creationId xmlns:a16="http://schemas.microsoft.com/office/drawing/2014/main" id="{48F9DF6E-859B-274A-8782-FFCE48142FCE}"/>
              </a:ext>
            </a:extLst>
          </p:cNvPr>
          <p:cNvSpPr/>
          <p:nvPr/>
        </p:nvSpPr>
        <p:spPr>
          <a:xfrm>
            <a:off x="656168" y="234345"/>
            <a:ext cx="2670020" cy="2670020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5300" b="1" dirty="0">
                <a:solidFill>
                  <a:schemeClr val="tx1"/>
                </a:solidFill>
              </a:rPr>
              <a:t>التنمر</a:t>
            </a:r>
            <a:endParaRPr lang="ar-KW" sz="5300" b="1" dirty="0">
              <a:solidFill>
                <a:schemeClr val="tx1"/>
              </a:solidFill>
            </a:endParaRPr>
          </a:p>
        </p:txBody>
      </p:sp>
      <p:pic>
        <p:nvPicPr>
          <p:cNvPr id="8" name="صورة 8">
            <a:extLst>
              <a:ext uri="{FF2B5EF4-FFF2-40B4-BE49-F238E27FC236}">
                <a16:creationId xmlns:a16="http://schemas.microsoft.com/office/drawing/2014/main" id="{66B29FB0-E410-7445-91A4-C0446F89A2D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29914" y="2995691"/>
            <a:ext cx="3629252" cy="3288891"/>
          </a:xfrm>
          <a:prstGeom prst="rect">
            <a:avLst/>
          </a:prstGeom>
        </p:spPr>
      </p:pic>
      <p:pic>
        <p:nvPicPr>
          <p:cNvPr id="9" name="صورة 9">
            <a:extLst>
              <a:ext uri="{FF2B5EF4-FFF2-40B4-BE49-F238E27FC236}">
                <a16:creationId xmlns:a16="http://schemas.microsoft.com/office/drawing/2014/main" id="{FC9A4637-4485-374B-B631-A755F1F0B90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02522" y="3032580"/>
            <a:ext cx="3310374" cy="3288892"/>
          </a:xfrm>
          <a:prstGeom prst="rect">
            <a:avLst/>
          </a:prstGeom>
        </p:spPr>
      </p:pic>
      <p:pic>
        <p:nvPicPr>
          <p:cNvPr id="10" name="صورة 10">
            <a:extLst>
              <a:ext uri="{FF2B5EF4-FFF2-40B4-BE49-F238E27FC236}">
                <a16:creationId xmlns:a16="http://schemas.microsoft.com/office/drawing/2014/main" id="{46EE1046-0E29-3940-8DB0-D908D65D61E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3096" y="3108932"/>
            <a:ext cx="2933092" cy="32125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169756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F44B916E-4059-6C4C-A611-E7EC665DF0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4211" y="414696"/>
            <a:ext cx="2726190" cy="3762316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l" rtl="0">
              <a:lnSpc>
                <a:spcPct val="80000"/>
              </a:lnSpc>
            </a:pPr>
            <a:r>
              <a:rPr lang="ar-SA" sz="8800" dirty="0">
                <a:blipFill dpi="0" rotWithShape="1">
                  <a:blip r:embed="rId2"/>
                  <a:srcRect/>
                  <a:tile tx="6350" ty="-127000" sx="65000" sy="64000" flip="none" algn="tl"/>
                </a:blipFill>
              </a:rPr>
              <a:t>العنف</a:t>
            </a:r>
            <a:r>
              <a:rPr lang="ar-SA" sz="7200" dirty="0">
                <a:blipFill dpi="0" rotWithShape="1">
                  <a:blip r:embed="rId2"/>
                  <a:srcRect/>
                  <a:tile tx="6350" ty="-127000" sx="65000" sy="64000" flip="none" algn="tl"/>
                </a:blipFill>
              </a:rPr>
              <a:t> اللفظي</a:t>
            </a:r>
            <a:endParaRPr lang="en-US" sz="7200" dirty="0">
              <a:blipFill dpi="0" rotWithShape="1">
                <a:blip r:embed="rId2"/>
                <a:srcRect/>
                <a:tile tx="6350" ty="-127000" sx="65000" sy="64000" flip="none" algn="tl"/>
              </a:blipFill>
            </a:endParaRPr>
          </a:p>
        </p:txBody>
      </p:sp>
      <p:pic>
        <p:nvPicPr>
          <p:cNvPr id="5" name="صورة 5">
            <a:extLst>
              <a:ext uri="{FF2B5EF4-FFF2-40B4-BE49-F238E27FC236}">
                <a16:creationId xmlns:a16="http://schemas.microsoft.com/office/drawing/2014/main" id="{8743C2EB-FDCC-074A-915E-A03564EC610D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601" r="-1" b="8600"/>
          <a:stretch/>
        </p:blipFill>
        <p:spPr>
          <a:xfrm>
            <a:off x="20" y="10"/>
            <a:ext cx="6901088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669890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صورة 6">
            <a:extLst>
              <a:ext uri="{FF2B5EF4-FFF2-40B4-BE49-F238E27FC236}">
                <a16:creationId xmlns:a16="http://schemas.microsoft.com/office/drawing/2014/main" id="{6A6D95B9-E102-1F43-95FE-272A5DC0555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76689" y="803062"/>
            <a:ext cx="7838621" cy="52518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874940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صورة 5">
            <a:extLst>
              <a:ext uri="{FF2B5EF4-FFF2-40B4-BE49-F238E27FC236}">
                <a16:creationId xmlns:a16="http://schemas.microsoft.com/office/drawing/2014/main" id="{4A01B77F-5C5C-E542-9B14-6CC1514A7434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424" r="18424"/>
          <a:stretch/>
        </p:blipFill>
        <p:spPr/>
      </p:pic>
      <p:sp>
        <p:nvSpPr>
          <p:cNvPr id="4" name="عنصر نائب للنص 3">
            <a:extLst>
              <a:ext uri="{FF2B5EF4-FFF2-40B4-BE49-F238E27FC236}">
                <a16:creationId xmlns:a16="http://schemas.microsoft.com/office/drawing/2014/main" id="{9CDF0D1F-2464-A54B-ABDF-3D0D3D59693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806665" y="291375"/>
            <a:ext cx="3197859" cy="3291840"/>
          </a:xfrm>
        </p:spPr>
        <p:txBody>
          <a:bodyPr>
            <a:normAutofit fontScale="25000" lnSpcReduction="20000"/>
          </a:bodyPr>
          <a:lstStyle/>
          <a:p>
            <a:r>
              <a:rPr lang="ar-SA" sz="18000" b="1" dirty="0">
                <a:solidFill>
                  <a:schemeClr val="tx1"/>
                </a:solidFill>
              </a:rPr>
              <a:t>يؤدي الى أضرار دائمه تبقى مدى الحياة كجروح وندوب في الدماغ</a:t>
            </a:r>
          </a:p>
          <a:p>
            <a:endParaRPr lang="ar-SA" sz="3900" b="1" dirty="0">
              <a:solidFill>
                <a:schemeClr val="tx1"/>
              </a:solidFill>
            </a:endParaRPr>
          </a:p>
          <a:p>
            <a:endParaRPr lang="ar-SA" sz="3900" b="1" dirty="0">
              <a:solidFill>
                <a:schemeClr val="tx1"/>
              </a:solidFill>
            </a:endParaRPr>
          </a:p>
          <a:p>
            <a:r>
              <a:rPr lang="ar-SA" sz="10800" b="1" dirty="0">
                <a:solidFill>
                  <a:schemeClr val="tx1"/>
                </a:solidFill>
              </a:rPr>
              <a:t>هذا ما أكدة كلية الطب في جامعة هارفرد</a:t>
            </a:r>
          </a:p>
          <a:p>
            <a:endParaRPr lang="ar-SA" sz="3900" b="1" dirty="0">
              <a:solidFill>
                <a:schemeClr val="tx1"/>
              </a:solidFill>
            </a:endParaRPr>
          </a:p>
          <a:p>
            <a:endParaRPr lang="ar-SA" sz="39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6656405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صورة 5">
            <a:extLst>
              <a:ext uri="{FF2B5EF4-FFF2-40B4-BE49-F238E27FC236}">
                <a16:creationId xmlns:a16="http://schemas.microsoft.com/office/drawing/2014/main" id="{E5D3CAF6-94D1-EA45-A216-50EC3EFA7D2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327" r="1" b="26558"/>
          <a:stretch/>
        </p:blipFill>
        <p:spPr>
          <a:xfrm>
            <a:off x="643467" y="643467"/>
            <a:ext cx="10905066" cy="5571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470478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25000"/>
            <a:lumOff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72DE34E6-73B4-674D-8946-74BC36064C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968441"/>
            <a:ext cx="10058400" cy="1609344"/>
          </a:xfrm>
        </p:spPr>
        <p:txBody>
          <a:bodyPr>
            <a:normAutofit fontScale="90000"/>
          </a:bodyPr>
          <a:lstStyle/>
          <a:p>
            <a:br>
              <a:rPr lang="ar-SA" dirty="0"/>
            </a:br>
            <a:br>
              <a:rPr lang="ar-SA" dirty="0"/>
            </a:br>
            <a:br>
              <a:rPr lang="ar-SA" dirty="0"/>
            </a:br>
            <a:r>
              <a:rPr lang="ar-SA" dirty="0"/>
              <a:t>في عام 2015 تعرض 1.670 طفلاً للوفاة بسبب العنف أو الإهمال </a:t>
            </a:r>
            <a:br>
              <a:rPr lang="ar-SA" dirty="0"/>
            </a:br>
            <a:br>
              <a:rPr lang="ar-SA" dirty="0"/>
            </a:br>
            <a:br>
              <a:rPr lang="ar-SA" dirty="0"/>
            </a:br>
            <a:br>
              <a:rPr lang="ar-SA" dirty="0"/>
            </a:br>
            <a:r>
              <a:rPr lang="ar-SA" dirty="0"/>
              <a:t>تصل تكلفة الإهمال والعنف ضد الطفل إلى ما يقارب 128 مليار دولار سنوياً</a:t>
            </a:r>
            <a:endParaRPr lang="ar-KW" dirty="0"/>
          </a:p>
        </p:txBody>
      </p:sp>
    </p:spTree>
    <p:extLst>
      <p:ext uri="{BB962C8B-B14F-4D97-AF65-F5344CB8AC3E}">
        <p14:creationId xmlns:p14="http://schemas.microsoft.com/office/powerpoint/2010/main" val="212810909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2">
            <a:extLst>
              <a:ext uri="{FF2B5EF4-FFF2-40B4-BE49-F238E27FC236}">
                <a16:creationId xmlns:a16="http://schemas.microsoft.com/office/drawing/2014/main" id="{D0CD4187-414F-A042-94DC-AE53790EA16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635000"/>
            <a:ext cx="5779266" cy="3689047"/>
          </a:xfrm>
          <a:prstGeom prst="rect">
            <a:avLst/>
          </a:prstGeom>
        </p:spPr>
      </p:pic>
      <p:pic>
        <p:nvPicPr>
          <p:cNvPr id="3" name="صورة 3">
            <a:extLst>
              <a:ext uri="{FF2B5EF4-FFF2-40B4-BE49-F238E27FC236}">
                <a16:creationId xmlns:a16="http://schemas.microsoft.com/office/drawing/2014/main" id="{57827EB3-FC87-504B-94A8-C305BDEC040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6012" y="4792738"/>
            <a:ext cx="10999254" cy="14302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987301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2">
            <a:extLst>
              <a:ext uri="{FF2B5EF4-FFF2-40B4-BE49-F238E27FC236}">
                <a16:creationId xmlns:a16="http://schemas.microsoft.com/office/drawing/2014/main" id="{5C0CA764-7A1A-A04B-8301-010590D5B9F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4332" y="2210018"/>
            <a:ext cx="10577744" cy="24328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108674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2">
            <a:extLst>
              <a:ext uri="{FF2B5EF4-FFF2-40B4-BE49-F238E27FC236}">
                <a16:creationId xmlns:a16="http://schemas.microsoft.com/office/drawing/2014/main" id="{AF636F73-AD13-4342-98CB-3E4BE64A3D4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6787" y="589643"/>
            <a:ext cx="9161252" cy="56394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158401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FF5A4EF2-3E83-9B4A-97E2-A87BDBF236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54581" y="-846065"/>
            <a:ext cx="4195459" cy="4066422"/>
          </a:xfrm>
        </p:spPr>
        <p:txBody>
          <a:bodyPr>
            <a:normAutofit/>
          </a:bodyPr>
          <a:lstStyle/>
          <a:p>
            <a:r>
              <a:rPr lang="ar-SA" sz="6000" dirty="0"/>
              <a:t>المراجع</a:t>
            </a:r>
            <a:endParaRPr lang="ar-KW" sz="6000" dirty="0"/>
          </a:p>
        </p:txBody>
      </p:sp>
      <p:sp>
        <p:nvSpPr>
          <p:cNvPr id="3" name="عنصر نائب للمحتوى 2">
            <a:extLst>
              <a:ext uri="{FF2B5EF4-FFF2-40B4-BE49-F238E27FC236}">
                <a16:creationId xmlns:a16="http://schemas.microsoft.com/office/drawing/2014/main" id="{C3866D9C-21E9-A34E-939B-D662294188F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1960" y="292703"/>
            <a:ext cx="7633544" cy="5709558"/>
          </a:xfrm>
        </p:spPr>
        <p:txBody>
          <a:bodyPr>
            <a:normAutofit fontScale="25000" lnSpcReduction="20000"/>
          </a:bodyPr>
          <a:lstStyle/>
          <a:p>
            <a:r>
              <a:rPr lang="ar-KW" sz="10000" b="0" i="0" dirty="0">
                <a:effectLst/>
                <a:latin typeface=".SFArabic-Regular"/>
              </a:rPr>
              <a:t>موقع</a:t>
            </a:r>
            <a:r>
              <a:rPr lang="ar-KW" sz="10000" b="0" i="0" dirty="0">
                <a:effectLst/>
                <a:latin typeface="UICTFontTextStyleBody"/>
              </a:rPr>
              <a:t> </a:t>
            </a:r>
            <a:r>
              <a:rPr lang="ar-KW" sz="10000" b="0" i="0" dirty="0">
                <a:effectLst/>
                <a:latin typeface=".SFArabic-Regular"/>
              </a:rPr>
              <a:t>الأمم</a:t>
            </a:r>
            <a:r>
              <a:rPr lang="ar-KW" sz="10000" b="0" i="0" dirty="0">
                <a:effectLst/>
                <a:latin typeface="UICTFontTextStyleBody"/>
              </a:rPr>
              <a:t> </a:t>
            </a:r>
            <a:r>
              <a:rPr lang="ar-KW" sz="10000" b="0" i="0" dirty="0">
                <a:effectLst/>
                <a:latin typeface=".SFArabic-Regular"/>
              </a:rPr>
              <a:t>المتحده</a:t>
            </a:r>
            <a:r>
              <a:rPr lang="ar-KW" sz="10000" b="0" i="0" dirty="0">
                <a:effectLst/>
                <a:latin typeface="UICTFontTextStyleBody"/>
              </a:rPr>
              <a:t> </a:t>
            </a:r>
            <a:r>
              <a:rPr lang="ar-KW" sz="10000" b="0" i="0" dirty="0">
                <a:effectLst/>
                <a:latin typeface=".SFArabic-Regular"/>
              </a:rPr>
              <a:t>لحقوق</a:t>
            </a:r>
            <a:r>
              <a:rPr lang="ar-KW" sz="10000" b="0" i="0" dirty="0">
                <a:effectLst/>
                <a:latin typeface="UICTFontTextStyleBody"/>
              </a:rPr>
              <a:t> </a:t>
            </a:r>
            <a:r>
              <a:rPr lang="ar-KW" sz="10000" b="0" i="0" dirty="0">
                <a:effectLst/>
                <a:latin typeface=".SFArabic-Regular"/>
              </a:rPr>
              <a:t>الطفل</a:t>
            </a:r>
            <a:r>
              <a:rPr lang="ar-KW" sz="10000" b="0" i="0" dirty="0">
                <a:effectLst/>
                <a:latin typeface="UICTFontTextStyleBody"/>
              </a:rPr>
              <a:t> </a:t>
            </a:r>
            <a:r>
              <a:rPr lang="ar-KW" sz="10000" b="0" i="0" dirty="0">
                <a:effectLst/>
                <a:latin typeface=".SFArabic-Regular"/>
              </a:rPr>
              <a:t>(</a:t>
            </a:r>
            <a:r>
              <a:rPr lang="ar-KW" sz="10000" b="0" i="0" dirty="0">
                <a:effectLst/>
                <a:latin typeface="UICTFontTextStyleBody"/>
              </a:rPr>
              <a:t> </a:t>
            </a:r>
            <a:r>
              <a:rPr lang="en-US" sz="10000" b="0" i="0" dirty="0">
                <a:effectLst/>
                <a:latin typeface="UICTFontTextStyleBody"/>
              </a:rPr>
              <a:t>https://violenceagainstchildren.un.org/</a:t>
            </a:r>
            <a:r>
              <a:rPr lang="en-US" sz="10000" b="0" i="0" dirty="0" err="1">
                <a:effectLst/>
                <a:latin typeface="UICTFontTextStyleBody"/>
              </a:rPr>
              <a:t>ar</a:t>
            </a:r>
            <a:r>
              <a:rPr lang="en-US" sz="10000" b="0" i="0" dirty="0">
                <a:effectLst/>
                <a:latin typeface="UICTFontTextStyleBody"/>
              </a:rPr>
              <a:t>/news/</a:t>
            </a:r>
            <a:r>
              <a:rPr lang="ar-KW" sz="10000" b="0" i="0" dirty="0">
                <a:effectLst/>
                <a:latin typeface=".SFArabic-Regular"/>
              </a:rPr>
              <a:t>العنف</a:t>
            </a:r>
            <a:r>
              <a:rPr lang="ar-KW" sz="10000" b="0" i="0" dirty="0">
                <a:effectLst/>
                <a:latin typeface="UICTFontTextStyleBody"/>
              </a:rPr>
              <a:t>-</a:t>
            </a:r>
            <a:r>
              <a:rPr lang="ar-KW" sz="10000" b="0" i="0" dirty="0">
                <a:effectLst/>
                <a:latin typeface=".SFArabic-Regular"/>
              </a:rPr>
              <a:t>ضد</a:t>
            </a:r>
            <a:r>
              <a:rPr lang="ar-KW" sz="10000" b="0" i="0" dirty="0">
                <a:effectLst/>
                <a:latin typeface="UICTFontTextStyleBody"/>
              </a:rPr>
              <a:t>-</a:t>
            </a:r>
            <a:r>
              <a:rPr lang="ar-KW" sz="10000" b="0" i="0" dirty="0">
                <a:effectLst/>
                <a:latin typeface=".SFArabic-Regular"/>
              </a:rPr>
              <a:t>األطفال</a:t>
            </a:r>
            <a:r>
              <a:rPr lang="ar-KW" sz="10000" b="0" i="0" dirty="0">
                <a:effectLst/>
                <a:latin typeface="UICTFontTextStyleBody"/>
              </a:rPr>
              <a:t>-</a:t>
            </a:r>
            <a:r>
              <a:rPr lang="ar-KW" sz="10000" b="0" i="0" dirty="0">
                <a:effectLst/>
                <a:latin typeface=".SFArabic-Regular"/>
              </a:rPr>
              <a:t>أزمة</a:t>
            </a:r>
            <a:r>
              <a:rPr lang="ar-KW" sz="10000" b="0" i="0" dirty="0">
                <a:effectLst/>
                <a:latin typeface="UICTFontTextStyleBody"/>
              </a:rPr>
              <a:t>-</a:t>
            </a:r>
            <a:r>
              <a:rPr lang="ar-KW" sz="10000" b="0" i="0" dirty="0">
                <a:effectLst/>
                <a:latin typeface=".SFArabic-Regular"/>
              </a:rPr>
              <a:t>خفية</a:t>
            </a:r>
            <a:r>
              <a:rPr lang="ar-KW" sz="10000" b="0" i="0" dirty="0">
                <a:effectLst/>
                <a:latin typeface="UICTFontTextStyleBody"/>
              </a:rPr>
              <a:t>-</a:t>
            </a:r>
            <a:r>
              <a:rPr lang="ar-KW" sz="10000" b="0" i="0" dirty="0">
                <a:effectLst/>
                <a:latin typeface=".SFArabic-Regular"/>
              </a:rPr>
              <a:t>ناجمة</a:t>
            </a:r>
            <a:r>
              <a:rPr lang="ar-KW" sz="10000" b="0" i="0" dirty="0">
                <a:effectLst/>
                <a:latin typeface="UICTFontTextStyleBody"/>
              </a:rPr>
              <a:t>-</a:t>
            </a:r>
            <a:r>
              <a:rPr lang="ar-KW" sz="10000" b="0" i="0" dirty="0">
                <a:effectLst/>
                <a:latin typeface=".SFArabic-Regular"/>
              </a:rPr>
              <a:t>عن</a:t>
            </a:r>
            <a:r>
              <a:rPr lang="ar-KW" sz="10000" b="0" i="0" dirty="0">
                <a:effectLst/>
                <a:latin typeface="UICTFontTextStyleBody"/>
              </a:rPr>
              <a:t>-</a:t>
            </a:r>
            <a:r>
              <a:rPr lang="ar-KW" sz="10000" b="0" i="0" dirty="0">
                <a:effectLst/>
                <a:latin typeface=".SFArabic-Regular"/>
              </a:rPr>
              <a:t>جائحة</a:t>
            </a:r>
            <a:r>
              <a:rPr lang="ar-KW" sz="10000" b="0" i="0" dirty="0">
                <a:effectLst/>
                <a:latin typeface="UICTFontTextStyleBody"/>
              </a:rPr>
              <a:t>-</a:t>
            </a:r>
            <a:r>
              <a:rPr lang="ar-KW" sz="10000" b="0" i="0" dirty="0">
                <a:effectLst/>
                <a:latin typeface=".SFArabic-Regular"/>
              </a:rPr>
              <a:t>كوفيد</a:t>
            </a:r>
            <a:r>
              <a:rPr lang="ar-KW" sz="10000" b="0" i="0" dirty="0">
                <a:effectLst/>
                <a:latin typeface="UICTFontTextStyleBody"/>
              </a:rPr>
              <a:t>-19</a:t>
            </a:r>
            <a:r>
              <a:rPr lang="ar-KW" sz="10000" b="0" i="0" dirty="0">
                <a:effectLst/>
                <a:latin typeface=".SFArabic-Regular"/>
              </a:rPr>
              <a:t>)</a:t>
            </a:r>
            <a:endParaRPr lang="ar-KW" sz="10000" dirty="0">
              <a:effectLst/>
              <a:latin typeface=".SF Arabic"/>
            </a:endParaRPr>
          </a:p>
          <a:p>
            <a:r>
              <a:rPr lang="ar-KW" sz="10000" b="0" i="0" dirty="0">
                <a:effectLst/>
                <a:latin typeface=".SFArabic-Regular"/>
              </a:rPr>
              <a:t>استبيان</a:t>
            </a:r>
            <a:r>
              <a:rPr lang="ar-KW" sz="10000" b="0" i="0" dirty="0">
                <a:effectLst/>
                <a:latin typeface="UICTFontTextStyleBody"/>
              </a:rPr>
              <a:t> </a:t>
            </a:r>
            <a:r>
              <a:rPr lang="ar-KW" sz="10000" b="0" i="0" dirty="0">
                <a:effectLst/>
                <a:latin typeface=".SFArabic-Regular"/>
              </a:rPr>
              <a:t>تم</a:t>
            </a:r>
            <a:r>
              <a:rPr lang="ar-KW" sz="10000" b="0" i="0" dirty="0">
                <a:effectLst/>
                <a:latin typeface="UICTFontTextStyleBody"/>
              </a:rPr>
              <a:t> </a:t>
            </a:r>
            <a:r>
              <a:rPr lang="ar-KW" sz="10000" b="0" i="0" dirty="0">
                <a:effectLst/>
                <a:latin typeface=".SFArabic-Regular"/>
              </a:rPr>
              <a:t>عمله</a:t>
            </a:r>
            <a:r>
              <a:rPr lang="ar-KW" sz="10000" b="0" i="0" dirty="0">
                <a:effectLst/>
                <a:latin typeface="UICTFontTextStyleBody"/>
              </a:rPr>
              <a:t> </a:t>
            </a:r>
            <a:r>
              <a:rPr lang="ar-KW" sz="10000" b="0" i="0" dirty="0">
                <a:effectLst/>
                <a:latin typeface=".SFArabic-Regular"/>
              </a:rPr>
              <a:t>من</a:t>
            </a:r>
            <a:r>
              <a:rPr lang="ar-KW" sz="10000" b="0" i="0" dirty="0">
                <a:effectLst/>
                <a:latin typeface="UICTFontTextStyleBody"/>
              </a:rPr>
              <a:t> </a:t>
            </a:r>
            <a:r>
              <a:rPr lang="ar-KW" sz="10000" b="0" i="0" dirty="0">
                <a:effectLst/>
                <a:latin typeface=".SFArabic-Regular"/>
              </a:rPr>
              <a:t>قبل</a:t>
            </a:r>
            <a:r>
              <a:rPr lang="ar-KW" sz="10000" b="0" i="0" dirty="0">
                <a:effectLst/>
                <a:latin typeface="UICTFontTextStyleBody"/>
              </a:rPr>
              <a:t> </a:t>
            </a:r>
            <a:r>
              <a:rPr lang="ar-KW" sz="10000" b="0" i="0" dirty="0">
                <a:effectLst/>
                <a:latin typeface=".SFArabic-Regular"/>
              </a:rPr>
              <a:t>جامعة</a:t>
            </a:r>
            <a:r>
              <a:rPr lang="ar-KW" sz="10000" b="0" i="0" dirty="0">
                <a:effectLst/>
                <a:latin typeface="UICTFontTextStyleBody"/>
              </a:rPr>
              <a:t> </a:t>
            </a:r>
            <a:r>
              <a:rPr lang="ar-KW" sz="10000" b="0" i="0" dirty="0">
                <a:effectLst/>
                <a:latin typeface=".SFArabic-Regular"/>
              </a:rPr>
              <a:t>كوينز</a:t>
            </a:r>
            <a:r>
              <a:rPr lang="ar-KW" sz="10000" b="0" i="0" dirty="0">
                <a:effectLst/>
                <a:latin typeface="UICTFontTextStyleBody"/>
              </a:rPr>
              <a:t> </a:t>
            </a:r>
            <a:r>
              <a:rPr lang="ar-KW" sz="10000" b="0" i="0" dirty="0">
                <a:effectLst/>
                <a:latin typeface=".SFArabic-Regular"/>
              </a:rPr>
              <a:t>في</a:t>
            </a:r>
            <a:r>
              <a:rPr lang="ar-KW" sz="10000" b="0" i="0" dirty="0">
                <a:effectLst/>
                <a:latin typeface="UICTFontTextStyleBody"/>
              </a:rPr>
              <a:t> </a:t>
            </a:r>
            <a:r>
              <a:rPr lang="ar-KW" sz="10000" b="0" i="0" dirty="0">
                <a:effectLst/>
                <a:latin typeface=".SFArabic-Regular"/>
              </a:rPr>
              <a:t>بلفاست</a:t>
            </a:r>
            <a:endParaRPr lang="ar-KW" sz="10000" dirty="0">
              <a:effectLst/>
              <a:latin typeface=".SF Arabic"/>
            </a:endParaRPr>
          </a:p>
          <a:p>
            <a:pPr rtl="1"/>
            <a:r>
              <a:rPr lang="ar-KW" sz="10000" b="0" i="0" dirty="0">
                <a:effectLst/>
                <a:latin typeface=".SFArabic-Regular"/>
              </a:rPr>
              <a:t>جامعة</a:t>
            </a:r>
            <a:r>
              <a:rPr lang="ar-KW" sz="10000" b="0" i="0" dirty="0">
                <a:effectLst/>
                <a:latin typeface="UICTFontTextStyleBody"/>
              </a:rPr>
              <a:t> </a:t>
            </a:r>
            <a:r>
              <a:rPr lang="ar-KW" sz="10000" b="0" i="0" dirty="0">
                <a:effectLst/>
                <a:latin typeface=".SFArabic-Regular"/>
              </a:rPr>
              <a:t>هارفارد</a:t>
            </a:r>
            <a:r>
              <a:rPr lang="ar-KW" sz="10000" b="0" i="0" dirty="0">
                <a:effectLst/>
                <a:latin typeface="UICTFontTextStyleBody"/>
              </a:rPr>
              <a:t> </a:t>
            </a:r>
            <a:endParaRPr lang="ar-KW" sz="10000" dirty="0">
              <a:effectLst/>
              <a:latin typeface=".SF Arabic"/>
            </a:endParaRPr>
          </a:p>
          <a:p>
            <a:pPr rtl="1"/>
            <a:br>
              <a:rPr lang="ar-KW" sz="10000" dirty="0">
                <a:effectLst/>
                <a:latin typeface=".AppleSystemUIFont"/>
              </a:rPr>
            </a:br>
            <a:endParaRPr lang="ar-KW" sz="10000" dirty="0">
              <a:effectLst/>
              <a:latin typeface=".AppleSystemUIFont"/>
            </a:endParaRPr>
          </a:p>
          <a:p>
            <a:pPr rtl="1"/>
            <a:r>
              <a:rPr lang="ar-KW" sz="10000" b="0" i="0" dirty="0">
                <a:effectLst/>
                <a:latin typeface=".SFArabic-Regular"/>
              </a:rPr>
              <a:t>مجلة</a:t>
            </a:r>
            <a:r>
              <a:rPr lang="ar-KW" sz="10000" b="0" i="0" dirty="0">
                <a:effectLst/>
                <a:latin typeface="UICTFontTextStyleBody"/>
              </a:rPr>
              <a:t> </a:t>
            </a:r>
            <a:r>
              <a:rPr lang="ar-KW" sz="10000" b="0" i="0" dirty="0">
                <a:effectLst/>
                <a:latin typeface=".SFArabic-Regular"/>
              </a:rPr>
              <a:t>العلوم</a:t>
            </a:r>
            <a:r>
              <a:rPr lang="ar-KW" sz="10000" b="0" i="0" dirty="0">
                <a:effectLst/>
                <a:latin typeface="UICTFontTextStyleBody"/>
              </a:rPr>
              <a:t> </a:t>
            </a:r>
            <a:r>
              <a:rPr lang="ar-KW" sz="10000" b="0" i="0" dirty="0">
                <a:effectLst/>
                <a:latin typeface=".SFArabic-Regular"/>
              </a:rPr>
              <a:t>الانسانيه</a:t>
            </a:r>
            <a:r>
              <a:rPr lang="ar-KW" sz="10000" b="0" i="0" dirty="0">
                <a:effectLst/>
                <a:latin typeface="UICTFontTextStyleBody"/>
              </a:rPr>
              <a:t> _</a:t>
            </a:r>
            <a:r>
              <a:rPr lang="ar-KW" sz="10000" b="0" i="0" dirty="0">
                <a:effectLst/>
                <a:latin typeface=".SFArabic-Regular"/>
              </a:rPr>
              <a:t>جامعة</a:t>
            </a:r>
            <a:r>
              <a:rPr lang="ar-KW" sz="10000" b="0" i="0" dirty="0">
                <a:effectLst/>
                <a:latin typeface="UICTFontTextStyleBody"/>
              </a:rPr>
              <a:t> </a:t>
            </a:r>
            <a:r>
              <a:rPr lang="ar-KW" sz="10000" b="0" i="0" dirty="0">
                <a:effectLst/>
                <a:latin typeface=".SFArabic-Regular"/>
              </a:rPr>
              <a:t>محمد</a:t>
            </a:r>
            <a:r>
              <a:rPr lang="ar-KW" sz="10000" b="0" i="0" dirty="0">
                <a:effectLst/>
                <a:latin typeface="UICTFontTextStyleBody"/>
              </a:rPr>
              <a:t> </a:t>
            </a:r>
            <a:r>
              <a:rPr lang="ar-KW" sz="10000" b="0" i="0" dirty="0">
                <a:effectLst/>
                <a:latin typeface=".SFArabic-Regular"/>
              </a:rPr>
              <a:t>خضير</a:t>
            </a:r>
            <a:r>
              <a:rPr lang="ar-KW" sz="10000" b="0" i="0" dirty="0">
                <a:effectLst/>
                <a:latin typeface="UICTFontTextStyleBody"/>
              </a:rPr>
              <a:t> </a:t>
            </a:r>
            <a:r>
              <a:rPr lang="ar-KW" sz="10000" b="0" i="0" dirty="0">
                <a:effectLst/>
                <a:latin typeface=".SFArabic-Regular"/>
              </a:rPr>
              <a:t>بسكرة</a:t>
            </a:r>
            <a:r>
              <a:rPr lang="ar-KW" sz="10000" b="0" i="0" dirty="0">
                <a:effectLst/>
                <a:latin typeface="UICTFontTextStyleBody"/>
              </a:rPr>
              <a:t>- </a:t>
            </a:r>
            <a:r>
              <a:rPr lang="ar-KW" sz="10000" b="0" i="0" dirty="0">
                <a:effectLst/>
                <a:latin typeface=".SFArabic-Regular"/>
              </a:rPr>
              <a:t>د</a:t>
            </a:r>
            <a:r>
              <a:rPr lang="ar-KW" sz="10000" b="0" i="0" dirty="0">
                <a:effectLst/>
                <a:latin typeface="UICTFontTextStyleBody"/>
              </a:rPr>
              <a:t>.</a:t>
            </a:r>
            <a:r>
              <a:rPr lang="ar-KW" sz="10000" b="0" i="0" dirty="0">
                <a:effectLst/>
                <a:latin typeface=".SFArabic-Regular"/>
              </a:rPr>
              <a:t>عائشه</a:t>
            </a:r>
            <a:r>
              <a:rPr lang="ar-KW" sz="10000" b="0" i="0" dirty="0">
                <a:effectLst/>
                <a:latin typeface="UICTFontTextStyleBody"/>
              </a:rPr>
              <a:t> </a:t>
            </a:r>
            <a:r>
              <a:rPr lang="ar-KW" sz="10000" b="0" i="0" dirty="0">
                <a:effectLst/>
                <a:latin typeface=".SFArabic-Regular"/>
              </a:rPr>
              <a:t>نحوي</a:t>
            </a:r>
            <a:r>
              <a:rPr lang="ar-KW" sz="10000" b="0" i="0" dirty="0">
                <a:effectLst/>
                <a:latin typeface="UICTFontTextStyleBody"/>
              </a:rPr>
              <a:t> </a:t>
            </a:r>
            <a:r>
              <a:rPr lang="ar-KW" sz="10000" b="0" i="0" dirty="0">
                <a:effectLst/>
                <a:latin typeface=".SFArabic-Regular"/>
              </a:rPr>
              <a:t>(</a:t>
            </a:r>
            <a:r>
              <a:rPr lang="en-US" sz="10000" b="0" i="0" dirty="0">
                <a:effectLst/>
                <a:latin typeface="UICTFontTextStyleBody"/>
                <a:hlinkClick r:id="rId2"/>
              </a:rPr>
              <a:t>https://</a:t>
            </a:r>
            <a:r>
              <a:rPr lang="en-US" sz="10000" b="0" i="0" dirty="0" err="1">
                <a:effectLst/>
                <a:latin typeface="UICTFontTextStyleBody"/>
                <a:hlinkClick r:id="rId2"/>
              </a:rPr>
              <a:t>www.asjp.cerist.dz</a:t>
            </a:r>
            <a:r>
              <a:rPr lang="en-US" sz="10000" b="0" i="0" dirty="0">
                <a:effectLst/>
                <a:latin typeface="UICTFontTextStyleBody"/>
                <a:hlinkClick r:id="rId2"/>
              </a:rPr>
              <a:t>/en/downArticle/41/12/4/49774</a:t>
            </a:r>
            <a:r>
              <a:rPr lang="en-US" sz="10000" b="0" i="0" dirty="0">
                <a:effectLst/>
                <a:latin typeface=".SFArabic-Regular"/>
              </a:rPr>
              <a:t>)</a:t>
            </a:r>
            <a:endParaRPr lang="en-US" sz="10000" dirty="0">
              <a:effectLst/>
              <a:latin typeface=".AppleSystemUIFont"/>
            </a:endParaRPr>
          </a:p>
          <a:p>
            <a:pPr rtl="1"/>
            <a:r>
              <a:rPr lang="en-US" sz="10000" b="0" i="0" dirty="0">
                <a:effectLst/>
                <a:latin typeface="UICTFontTextStyleBody"/>
              </a:rPr>
              <a:t>Convention on the Rights of the Child</a:t>
            </a:r>
            <a:r>
              <a:rPr lang="en-US" sz="10000" b="0" i="0" dirty="0">
                <a:effectLst/>
                <a:latin typeface=".SFArabic-Regular"/>
              </a:rPr>
              <a:t>"</a:t>
            </a:r>
            <a:r>
              <a:rPr lang="en-US" sz="10000" b="0" i="0" dirty="0">
                <a:effectLst/>
                <a:latin typeface="UICTFontTextStyleBody"/>
              </a:rPr>
              <a:t>, United Nations Human Rights</a:t>
            </a:r>
            <a:endParaRPr lang="en-US" sz="10000" dirty="0">
              <a:effectLst/>
              <a:latin typeface=".AppleSystemUIFont"/>
            </a:endParaRPr>
          </a:p>
          <a:p>
            <a:pPr rtl="1"/>
            <a:br>
              <a:rPr lang="en-US" sz="10000" dirty="0">
                <a:effectLst/>
                <a:latin typeface=".AppleSystemUIFont"/>
              </a:rPr>
            </a:br>
            <a:endParaRPr lang="en-US" sz="10000" dirty="0">
              <a:effectLst/>
              <a:latin typeface=".AppleSystemUIFont"/>
            </a:endParaRPr>
          </a:p>
          <a:p>
            <a:pPr rtl="1"/>
            <a:r>
              <a:rPr lang="en-US" sz="10000" b="0" i="0" dirty="0">
                <a:effectLst/>
                <a:latin typeface="UICTFontTextStyleBody"/>
              </a:rPr>
              <a:t>What are the causes of child abuse?</a:t>
            </a:r>
            <a:r>
              <a:rPr lang="en-US" sz="10000" b="0" i="0" dirty="0">
                <a:effectLst/>
                <a:latin typeface=".SFArabic-Regular"/>
              </a:rPr>
              <a:t>"</a:t>
            </a:r>
            <a:r>
              <a:rPr lang="en-US" sz="10000" b="0" i="0" dirty="0">
                <a:effectLst/>
                <a:latin typeface="UICTFontTextStyleBody"/>
              </a:rPr>
              <a:t>, Victoria State Government</a:t>
            </a:r>
            <a:endParaRPr lang="en-US" sz="10000" dirty="0">
              <a:effectLst/>
              <a:latin typeface=".AppleSystemUIFont"/>
            </a:endParaRPr>
          </a:p>
          <a:p>
            <a:pPr rtl="1"/>
            <a:br>
              <a:rPr lang="en-US" sz="10000" dirty="0">
                <a:effectLst/>
                <a:latin typeface=".AppleSystemUIFont"/>
              </a:rPr>
            </a:br>
            <a:endParaRPr lang="en-US" sz="10000" dirty="0">
              <a:effectLst/>
              <a:latin typeface=".AppleSystemUIFont"/>
            </a:endParaRPr>
          </a:p>
          <a:p>
            <a:r>
              <a:rPr lang="en-US" sz="10000" b="0" i="0" dirty="0">
                <a:effectLst/>
                <a:latin typeface="UICTFontTextStyleBody"/>
              </a:rPr>
              <a:t>Bullying and cyberbullying</a:t>
            </a:r>
            <a:r>
              <a:rPr lang="en-US" sz="10000" b="0" i="0" dirty="0">
                <a:effectLst/>
                <a:latin typeface=".SFArabic-Regular"/>
              </a:rPr>
              <a:t>"</a:t>
            </a:r>
            <a:r>
              <a:rPr lang="en-US" sz="10000" b="0" i="0" dirty="0">
                <a:effectLst/>
                <a:latin typeface="UICTFontTextStyleBody"/>
              </a:rPr>
              <a:t>, NSPCC,</a:t>
            </a:r>
            <a:endParaRPr lang="en-US" sz="10000" dirty="0">
              <a:effectLst/>
              <a:latin typeface=".AppleSystemUIFont"/>
            </a:endParaRPr>
          </a:p>
          <a:p>
            <a:endParaRPr lang="ar-KW" dirty="0"/>
          </a:p>
        </p:txBody>
      </p:sp>
    </p:spTree>
    <p:extLst>
      <p:ext uri="{BB962C8B-B14F-4D97-AF65-F5344CB8AC3E}">
        <p14:creationId xmlns:p14="http://schemas.microsoft.com/office/powerpoint/2010/main" val="1589150791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نوع الخشب">
  <a:themeElements>
    <a:clrScheme name="Wood Type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Wood Type">
      <a:majorFont>
        <a:latin typeface="Rockwell Condensed" panose="02060603050405020104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微軟正黑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Rockwell" panose="02060603020205020403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標楷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Wood Type">
      <a: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70000"/>
                <a:shade val="63000"/>
              </a:schemeClr>
              <a:schemeClr val="phClr">
                <a:tint val="10000"/>
                <a:satMod val="150000"/>
              </a:schemeClr>
            </a:duotone>
          </a:blip>
          <a:tile tx="0" ty="0" sx="60000" sy="59000" flip="none" algn="tl"/>
        </a:blipFill>
        <a:blipFill rotWithShape="1">
          <a:blip xmlns:r="http://schemas.openxmlformats.org/officeDocument/2006/relationships" r:embed="rId1">
            <a:duotone>
              <a:schemeClr val="phClr">
                <a:shade val="36000"/>
                <a:satMod val="120000"/>
              </a:schemeClr>
              <a:schemeClr val="phClr">
                <a:tint val="40000"/>
              </a:schemeClr>
            </a:duotone>
          </a:blip>
          <a:tile tx="0" ty="0" sx="60000" sy="59000" flip="none" algn="tl"/>
        </a:blip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softEdge rad="12700"/>
          </a:effectLst>
        </a:effectStyle>
        <a:effectStyle>
          <a:effectLst>
            <a:outerShdw blurRad="50800" dist="19050" dir="5400000" algn="tl" rotWithShape="0">
              <a:srgbClr val="000000">
                <a:alpha val="60000"/>
              </a:srgbClr>
            </a:outerShdw>
            <a:softEdge rad="12700"/>
          </a:effectLst>
        </a:effectStyle>
      </a:effectStyleLst>
      <a:bgFillStyleLst>
        <a:solidFill>
          <a:schemeClr val="phClr"/>
        </a:solidFill>
        <a:solidFill>
          <a:schemeClr val="phClr">
            <a:shade val="97000"/>
            <a:satMod val="15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75000"/>
                <a:shade val="58000"/>
                <a:satMod val="120000"/>
              </a:schemeClr>
              <a:schemeClr val="phClr">
                <a:tint val="50000"/>
                <a:shade val="96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ood Type" id="{7ACABC62-BF99-48CF-A9DC-4DB89C7B13DC}" vid="{142A1326-48AB-42A9-8428-CB14AA30176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PresentationFormat>شاشة عريضة</PresentationFormat>
  <Slides>14</Slides>
  <Notes>0</Notes>
  <HiddenSlides>0</HiddenSlides>
  <ScaleCrop>false</ScaleCrop>
  <HeadingPairs>
    <vt:vector size="4" baseType="variant">
      <vt:variant>
        <vt:lpstr>نسق</vt:lpstr>
      </vt:variant>
      <vt:variant>
        <vt:i4>1</vt:i4>
      </vt:variant>
      <vt:variant>
        <vt:lpstr>عناوين الشرائح</vt:lpstr>
      </vt:variant>
      <vt:variant>
        <vt:i4>14</vt:i4>
      </vt:variant>
    </vt:vector>
  </HeadingPairs>
  <TitlesOfParts>
    <vt:vector size="15" baseType="lpstr">
      <vt:lpstr>نوع الخشب</vt:lpstr>
      <vt:lpstr>العنف ضد الطفل </vt:lpstr>
      <vt:lpstr>العنف ضد الطفل</vt:lpstr>
      <vt:lpstr>أسباب العنف </vt:lpstr>
      <vt:lpstr>                      أنواع العنف</vt:lpstr>
      <vt:lpstr>عرض تقديمي في PowerPoint</vt:lpstr>
      <vt:lpstr>العنف اللفظي</vt:lpstr>
      <vt:lpstr>عرض تقديمي في PowerPoint</vt:lpstr>
      <vt:lpstr>عرض تقديمي في PowerPoint</vt:lpstr>
      <vt:lpstr>عرض تقديمي في PowerPoint</vt:lpstr>
      <vt:lpstr>   في عام 2015 تعرض 1.670 طفلاً للوفاة بسبب العنف أو الإهمال     تصل تكلفة الإهمال والعنف ضد الطفل إلى ما يقارب 128 مليار دولار سنوياً</vt:lpstr>
      <vt:lpstr>عرض تقديمي في PowerPoint</vt:lpstr>
      <vt:lpstr>عرض تقديمي في PowerPoint</vt:lpstr>
      <vt:lpstr>عرض تقديمي في PowerPoint</vt:lpstr>
      <vt:lpstr>المراجع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عرض تقديمي في PowerPoint</dc:title>
  <dc:creator>2181149634 Reem Alhrby</dc:creator>
  <cp:lastModifiedBy>2181149634 Reem Alhrby</cp:lastModifiedBy>
  <cp:revision>13</cp:revision>
  <dcterms:created xsi:type="dcterms:W3CDTF">2021-11-10T20:00:44Z</dcterms:created>
  <dcterms:modified xsi:type="dcterms:W3CDTF">2022-01-16T00:28:18Z</dcterms:modified>
</cp:coreProperties>
</file>