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94" r:id="rId1"/>
  </p:sldMasterIdLst>
  <p:sldIdLst>
    <p:sldId id="274" r:id="rId2"/>
    <p:sldId id="257" r:id="rId3"/>
    <p:sldId id="258" r:id="rId4"/>
    <p:sldId id="259" r:id="rId5"/>
    <p:sldId id="262" r:id="rId6"/>
    <p:sldId id="263" r:id="rId7"/>
    <p:sldId id="270" r:id="rId8"/>
    <p:sldId id="265" r:id="rId9"/>
    <p:sldId id="266" r:id="rId10"/>
    <p:sldId id="264" r:id="rId11"/>
    <p:sldId id="267" r:id="rId12"/>
    <p:sldId id="268" r:id="rId13"/>
    <p:sldId id="269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r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95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1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26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70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1/16/22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43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1/16/22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2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1/16/22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3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2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46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jp.cerist.dz/en/downArticle/41/12/4/49774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7BA810F-A27F-0D48-91AF-6F4A30561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660" y="0"/>
            <a:ext cx="9111088" cy="1457774"/>
          </a:xfrm>
        </p:spPr>
        <p:txBody>
          <a:bodyPr/>
          <a:lstStyle/>
          <a:p>
            <a:r>
              <a:rPr lang="ar-SA" dirty="0"/>
              <a:t>العنف ضد الطفل </a:t>
            </a:r>
            <a:endParaRPr lang="ar-KW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882E7AD-3AB0-224C-9732-9B6837BEF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463" y="2195137"/>
            <a:ext cx="6127536" cy="2467726"/>
          </a:xfrm>
        </p:spPr>
        <p:txBody>
          <a:bodyPr>
            <a:normAutofit/>
          </a:bodyPr>
          <a:lstStyle/>
          <a:p>
            <a:r>
              <a:rPr lang="ar-SA" sz="5400" dirty="0"/>
              <a:t>إعداد الطالبه : ريم يوسف فرحان </a:t>
            </a:r>
          </a:p>
          <a:p>
            <a:r>
              <a:rPr lang="ar-SA" sz="5400" dirty="0"/>
              <a:t>إشراف : د. أحمد الذايدي</a:t>
            </a:r>
            <a:endParaRPr lang="ar-KW" sz="5400" dirty="0"/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05AA0B56-0BF8-C845-9D9E-053D4E602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26" y="0"/>
            <a:ext cx="5580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3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145AA54-99E2-B740-B61B-0DA619AB7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798394"/>
            <a:ext cx="4730451" cy="163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5100"/>
              <a:t>العنف ضد الطفل</a:t>
            </a: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5913A62C-F848-574F-A181-2E9B7FFA9CC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3" r="15033"/>
          <a:stretch/>
        </p:blipFill>
        <p:spPr>
          <a:xfrm>
            <a:off x="7706329" y="0"/>
            <a:ext cx="4485671" cy="3704167"/>
          </a:xfrm>
          <a:prstGeom prst="rect">
            <a:avLst/>
          </a:prstGeom>
        </p:spPr>
      </p:pic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A800A6C-9A8D-2843-949F-B784A620E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365" y="2064561"/>
            <a:ext cx="4730451" cy="3593592"/>
          </a:xfrm>
        </p:spPr>
        <p:txBody>
          <a:bodyPr vert="horz" lIns="91440" tIns="45720" rIns="91440" bIns="45720" rtlCol="0">
            <a:noAutofit/>
          </a:bodyPr>
          <a:lstStyle/>
          <a:p>
            <a:pPr indent="-182880" algn="l" rtl="0">
              <a:lnSpc>
                <a:spcPct val="90000"/>
              </a:lnSpc>
              <a:buFont typeface="Wingdings" pitchFamily="2" charset="2"/>
              <a:buChar char="§"/>
            </a:pPr>
            <a:r>
              <a:rPr lang="ar-SA" sz="3900" dirty="0">
                <a:solidFill>
                  <a:schemeClr val="tx1"/>
                </a:solidFill>
              </a:rPr>
              <a:t>هو أي نوع من أنواع السلوك المتعمد الذي ينتج عنه أحداث الضرر والأذى على جسم الطفل والمارس من قبل أحد الوالدين او كلاهما أو الآخرين المحيطين بهما او الغرباء </a:t>
            </a:r>
            <a:endParaRPr lang="en-US" sz="3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64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4F81AB5-E970-C74C-A744-79C45847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5235" y="-868680"/>
            <a:ext cx="3200400" cy="2577132"/>
          </a:xfrm>
        </p:spPr>
        <p:txBody>
          <a:bodyPr>
            <a:normAutofit/>
          </a:bodyPr>
          <a:lstStyle/>
          <a:p>
            <a:r>
              <a:rPr lang="ar-SA" sz="5100" dirty="0"/>
              <a:t>أسباب العنف</a:t>
            </a:r>
            <a:r>
              <a:rPr lang="ar-SA" sz="3400" dirty="0"/>
              <a:t> </a:t>
            </a:r>
            <a:endParaRPr lang="ar-KW" sz="3400" dirty="0"/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5135879E-C641-2846-B085-7A888BB69E82}"/>
              </a:ext>
            </a:extLst>
          </p:cNvPr>
          <p:cNvSpPr/>
          <p:nvPr/>
        </p:nvSpPr>
        <p:spPr>
          <a:xfrm>
            <a:off x="5581648" y="429623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700" b="1" dirty="0">
                <a:solidFill>
                  <a:schemeClr val="tx1"/>
                </a:solidFill>
              </a:rPr>
              <a:t>أسباب أسرية</a:t>
            </a:r>
            <a:endParaRPr lang="ar-KW" sz="4700" b="1" dirty="0">
              <a:solidFill>
                <a:schemeClr val="tx1"/>
              </a:solidFill>
            </a:endParaRP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7230467F-BF9B-7C48-89D5-6636EF187175}"/>
              </a:ext>
            </a:extLst>
          </p:cNvPr>
          <p:cNvSpPr/>
          <p:nvPr/>
        </p:nvSpPr>
        <p:spPr>
          <a:xfrm>
            <a:off x="1099341" y="429623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600" b="1" dirty="0">
                <a:solidFill>
                  <a:schemeClr val="tx1"/>
                </a:solidFill>
              </a:rPr>
              <a:t>أسباب نفسية </a:t>
            </a:r>
            <a:endParaRPr lang="ar-KW" sz="4600" b="1" dirty="0">
              <a:solidFill>
                <a:schemeClr val="tx1"/>
              </a:solidFill>
            </a:endParaRP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44A61EB2-0BC2-6240-960A-98E7BC31DD5A}"/>
              </a:ext>
            </a:extLst>
          </p:cNvPr>
          <p:cNvSpPr/>
          <p:nvPr/>
        </p:nvSpPr>
        <p:spPr>
          <a:xfrm>
            <a:off x="5581648" y="3649726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800" b="1" dirty="0">
                <a:solidFill>
                  <a:schemeClr val="tx1"/>
                </a:solidFill>
              </a:rPr>
              <a:t>أسباب أجتماعية </a:t>
            </a:r>
            <a:endParaRPr lang="ar-KW" sz="3800" b="1" dirty="0">
              <a:solidFill>
                <a:schemeClr val="tx1"/>
              </a:solidFill>
            </a:endParaRP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667CEC75-6B22-7C45-B593-D513B83C8C23}"/>
              </a:ext>
            </a:extLst>
          </p:cNvPr>
          <p:cNvSpPr/>
          <p:nvPr/>
        </p:nvSpPr>
        <p:spPr>
          <a:xfrm>
            <a:off x="1099341" y="3643811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900" b="1" dirty="0">
                <a:solidFill>
                  <a:schemeClr val="tx1"/>
                </a:solidFill>
              </a:rPr>
              <a:t>أسباب أقتصاديه</a:t>
            </a:r>
            <a:endParaRPr lang="ar-KW" sz="3900" b="1" dirty="0">
              <a:solidFill>
                <a:schemeClr val="tx1"/>
              </a:solidFill>
            </a:endParaRPr>
          </a:p>
        </p:txBody>
      </p:sp>
      <p:pic>
        <p:nvPicPr>
          <p:cNvPr id="15" name="صورة 15">
            <a:extLst>
              <a:ext uri="{FF2B5EF4-FFF2-40B4-BE49-F238E27FC236}">
                <a16:creationId xmlns:a16="http://schemas.microsoft.com/office/drawing/2014/main" id="{B429709C-2270-1B45-AA43-EB073834A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385" y="3429000"/>
            <a:ext cx="390661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13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50B1F0-4D5D-F046-8156-F7E088EE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915" y="1254881"/>
            <a:ext cx="9240251" cy="1124874"/>
          </a:xfrm>
        </p:spPr>
        <p:txBody>
          <a:bodyPr/>
          <a:lstStyle/>
          <a:p>
            <a:r>
              <a:rPr lang="ar-SA" dirty="0"/>
              <a:t>                      </a:t>
            </a:r>
            <a:r>
              <a:rPr lang="ar-SA" sz="6000" dirty="0"/>
              <a:t>أنواع العنف</a:t>
            </a:r>
            <a:endParaRPr lang="ar-KW" sz="6000" dirty="0"/>
          </a:p>
        </p:txBody>
      </p:sp>
      <p:pic>
        <p:nvPicPr>
          <p:cNvPr id="8" name="صورة 9">
            <a:extLst>
              <a:ext uri="{FF2B5EF4-FFF2-40B4-BE49-F238E27FC236}">
                <a16:creationId xmlns:a16="http://schemas.microsoft.com/office/drawing/2014/main" id="{F062D69E-4092-1F4B-B102-7FFF08AA74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622" y="3707754"/>
            <a:ext cx="5244385" cy="3043038"/>
          </a:xfr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203ABA6-DB0B-A140-A208-8D4054FD5218}"/>
              </a:ext>
            </a:extLst>
          </p:cNvPr>
          <p:cNvSpPr/>
          <p:nvPr/>
        </p:nvSpPr>
        <p:spPr>
          <a:xfrm>
            <a:off x="7924883" y="298817"/>
            <a:ext cx="2764285" cy="276428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500" b="1" dirty="0">
                <a:solidFill>
                  <a:schemeClr val="tx1"/>
                </a:solidFill>
              </a:rPr>
              <a:t>العنف الجسدي</a:t>
            </a:r>
            <a:endParaRPr lang="ar-KW" sz="4500" b="1" dirty="0">
              <a:solidFill>
                <a:schemeClr val="tx1"/>
              </a:solidFill>
            </a:endParaRP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80B4165A-6DDE-0A42-8481-3A8F78785C9A}"/>
              </a:ext>
            </a:extLst>
          </p:cNvPr>
          <p:cNvSpPr/>
          <p:nvPr/>
        </p:nvSpPr>
        <p:spPr>
          <a:xfrm>
            <a:off x="1502833" y="298816"/>
            <a:ext cx="2764286" cy="276428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900" b="1" dirty="0">
                <a:solidFill>
                  <a:schemeClr val="tx1"/>
                </a:solidFill>
              </a:rPr>
              <a:t>العنف النفسي أو العاطفي</a:t>
            </a:r>
            <a:endParaRPr lang="ar-KW" sz="3900" b="1" dirty="0">
              <a:solidFill>
                <a:schemeClr val="tx1"/>
              </a:solidFill>
            </a:endParaRPr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D0D680F4-7AB8-724C-A62B-E1162057B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4" y="3477399"/>
            <a:ext cx="4406684" cy="329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78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6A7B492-916D-5942-A346-19FBA463BF49}"/>
              </a:ext>
            </a:extLst>
          </p:cNvPr>
          <p:cNvSpPr/>
          <p:nvPr/>
        </p:nvSpPr>
        <p:spPr>
          <a:xfrm>
            <a:off x="8980714" y="234343"/>
            <a:ext cx="2555119" cy="255511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500" b="1" dirty="0">
                <a:solidFill>
                  <a:schemeClr val="tx1"/>
                </a:solidFill>
              </a:rPr>
              <a:t>العنف عبر الانترنت </a:t>
            </a:r>
            <a:endParaRPr lang="ar-KW" sz="4500" b="1" dirty="0">
              <a:solidFill>
                <a:schemeClr val="tx1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12ED6A39-2630-2C4F-81F1-E6AB654DF437}"/>
              </a:ext>
            </a:extLst>
          </p:cNvPr>
          <p:cNvSpPr/>
          <p:nvPr/>
        </p:nvSpPr>
        <p:spPr>
          <a:xfrm>
            <a:off x="4974165" y="234343"/>
            <a:ext cx="2555119" cy="255511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500" b="1" dirty="0">
                <a:solidFill>
                  <a:schemeClr val="tx1"/>
                </a:solidFill>
              </a:rPr>
              <a:t>الأهمال</a:t>
            </a:r>
            <a:endParaRPr lang="ar-KW" sz="4500" b="1" dirty="0">
              <a:solidFill>
                <a:schemeClr val="tx1"/>
              </a:solidFill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48F9DF6E-859B-274A-8782-FFCE48142FCE}"/>
              </a:ext>
            </a:extLst>
          </p:cNvPr>
          <p:cNvSpPr/>
          <p:nvPr/>
        </p:nvSpPr>
        <p:spPr>
          <a:xfrm>
            <a:off x="656168" y="234345"/>
            <a:ext cx="2670020" cy="26700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300" b="1" dirty="0">
                <a:solidFill>
                  <a:schemeClr val="tx1"/>
                </a:solidFill>
              </a:rPr>
              <a:t>التنمر</a:t>
            </a:r>
            <a:endParaRPr lang="ar-KW" sz="5300" b="1" dirty="0">
              <a:solidFill>
                <a:schemeClr val="tx1"/>
              </a:solidFill>
            </a:endParaRP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66B29FB0-E410-7445-91A4-C0446F89A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914" y="2995691"/>
            <a:ext cx="3629252" cy="3288891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FC9A4637-4485-374B-B631-A755F1F0B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522" y="3032580"/>
            <a:ext cx="3310374" cy="3288892"/>
          </a:xfrm>
          <a:prstGeom prst="rect">
            <a:avLst/>
          </a:prstGeom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46EE1046-0E29-3940-8DB0-D908D65D6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96" y="3108932"/>
            <a:ext cx="2933092" cy="32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97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4B916E-4059-6C4C-A611-E7EC665DF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211" y="414696"/>
            <a:ext cx="2726190" cy="3762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>
              <a:lnSpc>
                <a:spcPct val="80000"/>
              </a:lnSpc>
            </a:pPr>
            <a:r>
              <a:rPr lang="ar-SA" sz="880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العنف</a:t>
            </a:r>
            <a:r>
              <a:rPr lang="ar-SA" sz="720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 اللفظي</a:t>
            </a:r>
            <a:endParaRPr lang="en-US" sz="7200" dirty="0">
              <a:blipFill dpi="0" rotWithShape="1">
                <a:blip r:embed="rId2"/>
                <a:srcRect/>
                <a:tile tx="6350" ty="-127000" sx="65000" sy="64000" flip="none" algn="tl"/>
              </a:blipFill>
            </a:endParaRP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8743C2EB-FDCC-074A-915E-A03564EC61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1" r="-1" b="8600"/>
          <a:stretch/>
        </p:blipFill>
        <p:spPr>
          <a:xfrm>
            <a:off x="20" y="10"/>
            <a:ext cx="69010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9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6">
            <a:extLst>
              <a:ext uri="{FF2B5EF4-FFF2-40B4-BE49-F238E27FC236}">
                <a16:creationId xmlns:a16="http://schemas.microsoft.com/office/drawing/2014/main" id="{6A6D95B9-E102-1F43-95FE-272A5DC05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89" y="803062"/>
            <a:ext cx="7838621" cy="525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4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5">
            <a:extLst>
              <a:ext uri="{FF2B5EF4-FFF2-40B4-BE49-F238E27FC236}">
                <a16:creationId xmlns:a16="http://schemas.microsoft.com/office/drawing/2014/main" id="{4A01B77F-5C5C-E542-9B14-6CC1514A74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4" r="18424"/>
          <a:stretch/>
        </p:blipFill>
        <p:spPr/>
      </p:pic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CDF0D1F-2464-A54B-ABDF-3D0D3D596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06665" y="291375"/>
            <a:ext cx="3197859" cy="3291840"/>
          </a:xfrm>
        </p:spPr>
        <p:txBody>
          <a:bodyPr>
            <a:normAutofit fontScale="25000" lnSpcReduction="20000"/>
          </a:bodyPr>
          <a:lstStyle/>
          <a:p>
            <a:r>
              <a:rPr lang="ar-SA" sz="18000" b="1" dirty="0">
                <a:solidFill>
                  <a:schemeClr val="tx1"/>
                </a:solidFill>
              </a:rPr>
              <a:t>يؤدي الى أضرار دائمه تبقى مدى الحياة كجروح وندوب في الدماغ</a:t>
            </a:r>
          </a:p>
          <a:p>
            <a:endParaRPr lang="ar-SA" sz="3900" b="1" dirty="0">
              <a:solidFill>
                <a:schemeClr val="tx1"/>
              </a:solidFill>
            </a:endParaRPr>
          </a:p>
          <a:p>
            <a:endParaRPr lang="ar-SA" sz="3900" b="1" dirty="0">
              <a:solidFill>
                <a:schemeClr val="tx1"/>
              </a:solidFill>
            </a:endParaRPr>
          </a:p>
          <a:p>
            <a:r>
              <a:rPr lang="ar-SA" sz="10800" b="1" dirty="0">
                <a:solidFill>
                  <a:schemeClr val="tx1"/>
                </a:solidFill>
              </a:rPr>
              <a:t>هذا ما أكدة كلية الطب في جامعة هارفرد</a:t>
            </a:r>
          </a:p>
          <a:p>
            <a:endParaRPr lang="ar-SA" sz="3900" b="1" dirty="0">
              <a:solidFill>
                <a:schemeClr val="tx1"/>
              </a:solidFill>
            </a:endParaRPr>
          </a:p>
          <a:p>
            <a:endParaRPr lang="ar-SA" sz="3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6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5">
            <a:extLst>
              <a:ext uri="{FF2B5EF4-FFF2-40B4-BE49-F238E27FC236}">
                <a16:creationId xmlns:a16="http://schemas.microsoft.com/office/drawing/2014/main" id="{E5D3CAF6-94D1-EA45-A216-50EC3EFA7D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7" r="1" b="26558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04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DE34E6-73B4-674D-8946-74BC36064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8441"/>
            <a:ext cx="10058400" cy="1609344"/>
          </a:xfrm>
        </p:spPr>
        <p:txBody>
          <a:bodyPr>
            <a:normAutofit fontScale="90000"/>
          </a:bodyPr>
          <a:lstStyle/>
          <a:p>
            <a:br>
              <a:rPr lang="ar-SA" dirty="0"/>
            </a:br>
            <a:br>
              <a:rPr lang="ar-SA" dirty="0"/>
            </a:br>
            <a:br>
              <a:rPr lang="ar-SA" dirty="0"/>
            </a:br>
            <a:r>
              <a:rPr lang="ar-SA" dirty="0"/>
              <a:t>في عام 2015 تعرض 1.670 طفلاً للوفاة بسبب العنف أو الإهمال </a:t>
            </a:r>
            <a:br>
              <a:rPr lang="ar-SA" dirty="0"/>
            </a:br>
            <a:br>
              <a:rPr lang="ar-SA" dirty="0"/>
            </a:br>
            <a:br>
              <a:rPr lang="ar-SA" dirty="0"/>
            </a:br>
            <a:br>
              <a:rPr lang="ar-SA" dirty="0"/>
            </a:br>
            <a:r>
              <a:rPr lang="ar-SA" dirty="0"/>
              <a:t>تصل تكلفة الإهمال والعنف ضد الطفل إلى ما يقارب 128 مليار دولار سنوياً</a:t>
            </a:r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2128109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D0CD4187-414F-A042-94DC-AE53790EA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35000"/>
            <a:ext cx="5779266" cy="3689047"/>
          </a:xfrm>
          <a:prstGeom prst="rect">
            <a:avLst/>
          </a:prstGeom>
        </p:spPr>
      </p:pic>
      <p:pic>
        <p:nvPicPr>
          <p:cNvPr id="3" name="صورة 3">
            <a:extLst>
              <a:ext uri="{FF2B5EF4-FFF2-40B4-BE49-F238E27FC236}">
                <a16:creationId xmlns:a16="http://schemas.microsoft.com/office/drawing/2014/main" id="{57827EB3-FC87-504B-94A8-C305BDEC0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12" y="4792738"/>
            <a:ext cx="10999254" cy="143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73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5C0CA764-7A1A-A04B-8301-010590D5B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2" y="2210018"/>
            <a:ext cx="10577744" cy="243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8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AF636F73-AD13-4342-98CB-3E4BE64A3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787" y="589643"/>
            <a:ext cx="9161252" cy="563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84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5A4EF2-3E83-9B4A-97E2-A87BDBF23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581" y="-846065"/>
            <a:ext cx="4195459" cy="4066422"/>
          </a:xfrm>
        </p:spPr>
        <p:txBody>
          <a:bodyPr>
            <a:normAutofit/>
          </a:bodyPr>
          <a:lstStyle/>
          <a:p>
            <a:r>
              <a:rPr lang="ar-SA" sz="6000" dirty="0"/>
              <a:t>المراجع</a:t>
            </a:r>
            <a:endParaRPr lang="ar-KW" sz="6000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866D9C-21E9-A34E-939B-D6622941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292703"/>
            <a:ext cx="7633544" cy="5709558"/>
          </a:xfrm>
        </p:spPr>
        <p:txBody>
          <a:bodyPr>
            <a:normAutofit fontScale="25000" lnSpcReduction="20000"/>
          </a:bodyPr>
          <a:lstStyle/>
          <a:p>
            <a:r>
              <a:rPr lang="ar-KW" sz="10000" b="0" i="0" dirty="0">
                <a:effectLst/>
                <a:latin typeface=".SFArabic-Regular"/>
              </a:rPr>
              <a:t>موقع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الأمم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المتحده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لحقوق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الطفل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(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en-US" sz="10000" b="0" i="0" dirty="0">
                <a:effectLst/>
                <a:latin typeface="UICTFontTextStyleBody"/>
              </a:rPr>
              <a:t>https://violenceagainstchildren.un.org/</a:t>
            </a:r>
            <a:r>
              <a:rPr lang="en-US" sz="10000" b="0" i="0" dirty="0" err="1">
                <a:effectLst/>
                <a:latin typeface="UICTFontTextStyleBody"/>
              </a:rPr>
              <a:t>ar</a:t>
            </a:r>
            <a:r>
              <a:rPr lang="en-US" sz="10000" b="0" i="0" dirty="0">
                <a:effectLst/>
                <a:latin typeface="UICTFontTextStyleBody"/>
              </a:rPr>
              <a:t>/news/</a:t>
            </a:r>
            <a:r>
              <a:rPr lang="ar-KW" sz="10000" b="0" i="0" dirty="0">
                <a:effectLst/>
                <a:latin typeface=".SFArabic-Regular"/>
              </a:rPr>
              <a:t>العنف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ضد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األطفال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أزمة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خفية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ناجمة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عن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جائحة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كوفيد</a:t>
            </a:r>
            <a:r>
              <a:rPr lang="ar-KW" sz="10000" b="0" i="0" dirty="0">
                <a:effectLst/>
                <a:latin typeface="UICTFontTextStyleBody"/>
              </a:rPr>
              <a:t>-19</a:t>
            </a:r>
            <a:r>
              <a:rPr lang="ar-KW" sz="10000" b="0" i="0" dirty="0">
                <a:effectLst/>
                <a:latin typeface=".SFArabic-Regular"/>
              </a:rPr>
              <a:t>)</a:t>
            </a:r>
            <a:endParaRPr lang="ar-KW" sz="10000" dirty="0">
              <a:effectLst/>
              <a:latin typeface=".SF Arabic"/>
            </a:endParaRPr>
          </a:p>
          <a:p>
            <a:r>
              <a:rPr lang="ar-KW" sz="10000" b="0" i="0" dirty="0">
                <a:effectLst/>
                <a:latin typeface=".SFArabic-Regular"/>
              </a:rPr>
              <a:t>استبيان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تم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عمله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من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قبل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جامعة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كوينز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في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بلفاست</a:t>
            </a:r>
            <a:endParaRPr lang="ar-KW" sz="10000" dirty="0">
              <a:effectLst/>
              <a:latin typeface=".SF Arabic"/>
            </a:endParaRPr>
          </a:p>
          <a:p>
            <a:pPr rtl="1"/>
            <a:r>
              <a:rPr lang="ar-KW" sz="10000" b="0" i="0" dirty="0">
                <a:effectLst/>
                <a:latin typeface=".SFArabic-Regular"/>
              </a:rPr>
              <a:t>جامعة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هارفارد</a:t>
            </a:r>
            <a:r>
              <a:rPr lang="ar-KW" sz="10000" b="0" i="0" dirty="0">
                <a:effectLst/>
                <a:latin typeface="UICTFontTextStyleBody"/>
              </a:rPr>
              <a:t> </a:t>
            </a:r>
            <a:endParaRPr lang="ar-KW" sz="10000" dirty="0">
              <a:effectLst/>
              <a:latin typeface=".SF Arabic"/>
            </a:endParaRPr>
          </a:p>
          <a:p>
            <a:pPr rtl="1"/>
            <a:br>
              <a:rPr lang="ar-KW" sz="10000" dirty="0">
                <a:effectLst/>
                <a:latin typeface=".AppleSystemUIFont"/>
              </a:rPr>
            </a:br>
            <a:endParaRPr lang="ar-KW" sz="10000" dirty="0">
              <a:effectLst/>
              <a:latin typeface=".AppleSystemUIFont"/>
            </a:endParaRPr>
          </a:p>
          <a:p>
            <a:pPr rtl="1"/>
            <a:r>
              <a:rPr lang="ar-KW" sz="10000" b="0" i="0" dirty="0">
                <a:effectLst/>
                <a:latin typeface=".SFArabic-Regular"/>
              </a:rPr>
              <a:t>مجلة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العلوم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الانسانيه</a:t>
            </a:r>
            <a:r>
              <a:rPr lang="ar-KW" sz="10000" b="0" i="0" dirty="0">
                <a:effectLst/>
                <a:latin typeface="UICTFontTextStyleBody"/>
              </a:rPr>
              <a:t> _</a:t>
            </a:r>
            <a:r>
              <a:rPr lang="ar-KW" sz="10000" b="0" i="0" dirty="0">
                <a:effectLst/>
                <a:latin typeface=".SFArabic-Regular"/>
              </a:rPr>
              <a:t>جامعة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محمد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خضير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بسكرة</a:t>
            </a:r>
            <a:r>
              <a:rPr lang="ar-KW" sz="10000" b="0" i="0" dirty="0">
                <a:effectLst/>
                <a:latin typeface="UICTFontTextStyleBody"/>
              </a:rPr>
              <a:t>- </a:t>
            </a:r>
            <a:r>
              <a:rPr lang="ar-KW" sz="10000" b="0" i="0" dirty="0">
                <a:effectLst/>
                <a:latin typeface=".SFArabic-Regular"/>
              </a:rPr>
              <a:t>د</a:t>
            </a:r>
            <a:r>
              <a:rPr lang="ar-KW" sz="10000" b="0" i="0" dirty="0">
                <a:effectLst/>
                <a:latin typeface="UICTFontTextStyleBody"/>
              </a:rPr>
              <a:t>.</a:t>
            </a:r>
            <a:r>
              <a:rPr lang="ar-KW" sz="10000" b="0" i="0" dirty="0">
                <a:effectLst/>
                <a:latin typeface=".SFArabic-Regular"/>
              </a:rPr>
              <a:t>عائشه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نحوي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(</a:t>
            </a:r>
            <a:r>
              <a:rPr lang="en-US" sz="10000" b="0" i="0" dirty="0">
                <a:effectLst/>
                <a:latin typeface="UICTFontTextStyleBody"/>
                <a:hlinkClick r:id="rId2"/>
              </a:rPr>
              <a:t>https://</a:t>
            </a:r>
            <a:r>
              <a:rPr lang="en-US" sz="10000" b="0" i="0" dirty="0" err="1">
                <a:effectLst/>
                <a:latin typeface="UICTFontTextStyleBody"/>
                <a:hlinkClick r:id="rId2"/>
              </a:rPr>
              <a:t>www.asjp.cerist.dz</a:t>
            </a:r>
            <a:r>
              <a:rPr lang="en-US" sz="10000" b="0" i="0" dirty="0">
                <a:effectLst/>
                <a:latin typeface="UICTFontTextStyleBody"/>
                <a:hlinkClick r:id="rId2"/>
              </a:rPr>
              <a:t>/en/downArticle/41/12/4/49774</a:t>
            </a:r>
            <a:r>
              <a:rPr lang="en-US" sz="10000" b="0" i="0" dirty="0">
                <a:effectLst/>
                <a:latin typeface=".SFArabic-Regular"/>
              </a:rPr>
              <a:t>)</a:t>
            </a:r>
            <a:endParaRPr lang="en-US" sz="10000" dirty="0">
              <a:effectLst/>
              <a:latin typeface=".AppleSystemUIFont"/>
            </a:endParaRPr>
          </a:p>
          <a:p>
            <a:pPr rtl="1"/>
            <a:r>
              <a:rPr lang="en-US" sz="10000" b="0" i="0" dirty="0">
                <a:effectLst/>
                <a:latin typeface="UICTFontTextStyleBody"/>
              </a:rPr>
              <a:t>Convention on the Rights of the Child</a:t>
            </a:r>
            <a:r>
              <a:rPr lang="en-US" sz="10000" b="0" i="0" dirty="0">
                <a:effectLst/>
                <a:latin typeface=".SFArabic-Regular"/>
              </a:rPr>
              <a:t>"</a:t>
            </a:r>
            <a:r>
              <a:rPr lang="en-US" sz="10000" b="0" i="0" dirty="0">
                <a:effectLst/>
                <a:latin typeface="UICTFontTextStyleBody"/>
              </a:rPr>
              <a:t>, United Nations Human Rights</a:t>
            </a:r>
            <a:endParaRPr lang="en-US" sz="10000" dirty="0">
              <a:effectLst/>
              <a:latin typeface=".AppleSystemUIFont"/>
            </a:endParaRPr>
          </a:p>
          <a:p>
            <a:pPr rtl="1"/>
            <a:br>
              <a:rPr lang="en-US" sz="10000" dirty="0">
                <a:effectLst/>
                <a:latin typeface=".AppleSystemUIFont"/>
              </a:rPr>
            </a:br>
            <a:endParaRPr lang="en-US" sz="10000" dirty="0">
              <a:effectLst/>
              <a:latin typeface=".AppleSystemUIFont"/>
            </a:endParaRPr>
          </a:p>
          <a:p>
            <a:pPr rtl="1"/>
            <a:r>
              <a:rPr lang="en-US" sz="10000" b="0" i="0" dirty="0">
                <a:effectLst/>
                <a:latin typeface="UICTFontTextStyleBody"/>
              </a:rPr>
              <a:t>What are the causes of child abuse?</a:t>
            </a:r>
            <a:r>
              <a:rPr lang="en-US" sz="10000" b="0" i="0" dirty="0">
                <a:effectLst/>
                <a:latin typeface=".SFArabic-Regular"/>
              </a:rPr>
              <a:t>"</a:t>
            </a:r>
            <a:r>
              <a:rPr lang="en-US" sz="10000" b="0" i="0" dirty="0">
                <a:effectLst/>
                <a:latin typeface="UICTFontTextStyleBody"/>
              </a:rPr>
              <a:t>, Victoria State Government</a:t>
            </a:r>
            <a:endParaRPr lang="en-US" sz="10000" dirty="0">
              <a:effectLst/>
              <a:latin typeface=".AppleSystemUIFont"/>
            </a:endParaRPr>
          </a:p>
          <a:p>
            <a:pPr rtl="1"/>
            <a:br>
              <a:rPr lang="en-US" sz="10000" dirty="0">
                <a:effectLst/>
                <a:latin typeface=".AppleSystemUIFont"/>
              </a:rPr>
            </a:br>
            <a:endParaRPr lang="en-US" sz="10000" dirty="0">
              <a:effectLst/>
              <a:latin typeface=".AppleSystemUIFont"/>
            </a:endParaRPr>
          </a:p>
          <a:p>
            <a:r>
              <a:rPr lang="en-US" sz="10000" b="0" i="0" dirty="0">
                <a:effectLst/>
                <a:latin typeface="UICTFontTextStyleBody"/>
              </a:rPr>
              <a:t>Bullying and cyberbullying</a:t>
            </a:r>
            <a:r>
              <a:rPr lang="en-US" sz="10000" b="0" i="0" dirty="0">
                <a:effectLst/>
                <a:latin typeface=".SFArabic-Regular"/>
              </a:rPr>
              <a:t>"</a:t>
            </a:r>
            <a:r>
              <a:rPr lang="en-US" sz="10000" b="0" i="0" dirty="0">
                <a:effectLst/>
                <a:latin typeface="UICTFontTextStyleBody"/>
              </a:rPr>
              <a:t>, NSPCC,</a:t>
            </a:r>
            <a:endParaRPr lang="en-US" sz="10000" dirty="0">
              <a:effectLst/>
              <a:latin typeface=".AppleSystemUIFont"/>
            </a:endParaRPr>
          </a:p>
          <a:p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15891507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نوع الخشب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14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نوع الخشب</vt:lpstr>
      <vt:lpstr>العنف ضد الطفل </vt:lpstr>
      <vt:lpstr>العنف ضد الطفل</vt:lpstr>
      <vt:lpstr>أسباب العنف </vt:lpstr>
      <vt:lpstr>                      أنواع العنف</vt:lpstr>
      <vt:lpstr>عرض تقديمي في PowerPoint</vt:lpstr>
      <vt:lpstr>العنف اللفظي</vt:lpstr>
      <vt:lpstr>عرض تقديمي في PowerPoint</vt:lpstr>
      <vt:lpstr>عرض تقديمي في PowerPoint</vt:lpstr>
      <vt:lpstr>عرض تقديمي في PowerPoint</vt:lpstr>
      <vt:lpstr>   في عام 2015 تعرض 1.670 طفلاً للوفاة بسبب العنف أو الإهمال     تصل تكلفة الإهمال والعنف ضد الطفل إلى ما يقارب 128 مليار دولار سنوياً</vt:lpstr>
      <vt:lpstr>عرض تقديمي في PowerPoint</vt:lpstr>
      <vt:lpstr>عرض تقديمي في PowerPoint</vt:lpstr>
      <vt:lpstr>عرض تقديمي في PowerPoint</vt:lpstr>
      <vt:lpstr>المراجع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2181149634 Reem Alhrby</dc:creator>
  <cp:lastModifiedBy>2181149634 Reem Alhrby</cp:lastModifiedBy>
  <cp:revision>12</cp:revision>
  <dcterms:created xsi:type="dcterms:W3CDTF">2021-11-10T20:00:44Z</dcterms:created>
  <dcterms:modified xsi:type="dcterms:W3CDTF">2022-01-16T00:25:12Z</dcterms:modified>
</cp:coreProperties>
</file>