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6" r:id="rId4"/>
    <p:sldId id="277" r:id="rId5"/>
    <p:sldId id="283" r:id="rId6"/>
    <p:sldId id="258" r:id="rId7"/>
    <p:sldId id="288" r:id="rId8"/>
    <p:sldId id="278" r:id="rId9"/>
    <p:sldId id="279" r:id="rId10"/>
    <p:sldId id="280" r:id="rId11"/>
    <p:sldId id="281" r:id="rId12"/>
    <p:sldId id="268" r:id="rId13"/>
    <p:sldId id="286" r:id="rId14"/>
    <p:sldId id="269" r:id="rId15"/>
    <p:sldId id="270" r:id="rId16"/>
    <p:sldId id="284" r:id="rId17"/>
    <p:sldId id="285" r:id="rId18"/>
    <p:sldId id="290" r:id="rId19"/>
    <p:sldId id="289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337701B0-FF48-4077-A11B-5AEEB98185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2DF6BE3-A941-4090-80CB-8E0D6433CAF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B2E1C4A-3BDC-4079-9B43-5B1BF23057E8}" type="datetimeFigureOut">
              <a:rPr lang="ar-KW"/>
              <a:pPr>
                <a:defRPr/>
              </a:pPr>
              <a:t>13‏/6‏/1443</a:t>
            </a:fld>
            <a:endParaRPr lang="ar-KW"/>
          </a:p>
        </p:txBody>
      </p:sp>
      <p:sp>
        <p:nvSpPr>
          <p:cNvPr id="4" name="عنصر نائب لصورة الشريحة 3">
            <a:extLst>
              <a:ext uri="{FF2B5EF4-FFF2-40B4-BE49-F238E27FC236}">
                <a16:creationId xmlns:a16="http://schemas.microsoft.com/office/drawing/2014/main" id="{EC085688-EF17-46B5-808A-832A581D97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KW" noProof="0"/>
          </a:p>
        </p:txBody>
      </p:sp>
      <p:sp>
        <p:nvSpPr>
          <p:cNvPr id="5" name="عنصر نائب للملاحظات 4">
            <a:extLst>
              <a:ext uri="{FF2B5EF4-FFF2-40B4-BE49-F238E27FC236}">
                <a16:creationId xmlns:a16="http://schemas.microsoft.com/office/drawing/2014/main" id="{FFFCBD8A-DC2B-4D50-BCBB-75124E7B3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noProof="0"/>
              <a:t>انقر لتحرير أنماط نص الشكل الرئيسي</a:t>
            </a:r>
          </a:p>
          <a:p>
            <a:pPr lvl="1"/>
            <a:r>
              <a:rPr lang="ar-SA" altLang="ar-KW" noProof="0"/>
              <a:t>المستوى الثاني</a:t>
            </a:r>
          </a:p>
          <a:p>
            <a:pPr lvl="2"/>
            <a:r>
              <a:rPr lang="ar-SA" altLang="ar-KW" noProof="0"/>
              <a:t>المستوى الثالث</a:t>
            </a:r>
          </a:p>
          <a:p>
            <a:pPr lvl="3"/>
            <a:r>
              <a:rPr lang="ar-SA" altLang="ar-KW" noProof="0"/>
              <a:t>المستوى الرابع</a:t>
            </a:r>
          </a:p>
          <a:p>
            <a:pPr lvl="4"/>
            <a:r>
              <a:rPr lang="ar-SA" altLang="ar-KW" noProof="0"/>
              <a:t>المستوى الخامس</a:t>
            </a: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BE80BA0-180A-48BD-898D-4564902C4A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0813EDB-BF53-4DFF-8EBB-B45918FC4A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fld id="{458D4E41-D87D-4C6A-AAE2-FCC5D5ADB398}" type="slidenum">
              <a:rPr lang="ar-KW" altLang="en-US"/>
              <a:pPr/>
              <a:t>‹#›</a:t>
            </a:fld>
            <a:endParaRPr lang="ar-K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150FFB-B6A6-42F3-A0C6-DF940A90A3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635867-4220-46FC-B704-A18075836B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627711-D4D7-412A-B08F-07284C9C05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01F87-FDD4-4404-9529-A8D9FFB439F3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85754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4FE449-FC67-4D21-BA7B-DDC01E660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CAF4D1-D11B-47E4-9D52-A7CAFB213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0034CD-7EB5-4B73-85C3-B08EDAD643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2AF074-DA03-45D2-9915-B9F81DBAC8A9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699018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BB1AB3-A30F-43EF-A97D-B8EA17BCFE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C17137-0672-45A0-9142-0D0DA3B621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AF707C-2025-45D9-9AC6-8E07DE00AE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3B330D-9C9B-47B4-A5B4-041FBBF30CEE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98183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60A80-B5BB-4552-9B2B-C366B6E3E0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6D4C2-F88F-4E73-9542-C7B0F977DC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42905D-448C-4DA6-BED9-E01ACD0E77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54AD6-DB17-4952-9840-3CBAC7878198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610792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DFC55B8-6652-4819-ABE9-2BA0085324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BBB2C0C-A7C4-494D-B5BD-31D06DC384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6C9A3F5-6DCD-4B68-91E0-8D8D7110D0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60A802-9D7D-4DAF-AD6A-DFAE73633BC4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4034763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671A990-1F45-4730-BC96-4235310D98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9AA242F-2EFE-4D65-958F-368C496F35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21238E5-AA94-4703-A7A3-72E5C7377D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E0BFBE-4B94-4CDC-8F3E-A496D5EFFD7E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63369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6E564EB-B158-4484-AD81-DE955F63A9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EB48C8E-206A-4723-AE6F-DA9B673509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E429196-BE02-4A0A-A786-BB4B24F9C1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16467D-F287-47A6-B868-5C0648ABDBD8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356815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6AD9D7-A96B-4ABF-AB2B-3C23342FA2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65A44-C61F-4643-A44D-81EF014A73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5AA744-47A7-42A1-A3A9-FAAE58EDE0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084985-CF46-463B-9E21-23CC21E451D0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663595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1FB5B6-4CDE-4FB2-8F6D-6D81FC5A3E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A4FF1D-3B4B-4EEB-B575-B3290F638A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3DD44F-70C9-4E1C-96C9-BB55280101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D840A-9DCB-48CF-A502-12E24D671B46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0721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7DF6E4-13F4-46AA-9996-197BA0A782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7718E6-E99F-4763-98D8-3AFDACA8C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3A3A6D-6FB2-430A-BF97-6BF98043B5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0010DC-104D-45E8-8266-A4E7CCC083C4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40607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60877B-5543-4C76-98AA-8195859B0E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1DD24D-DDDE-4EDC-B452-50E9735248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042193-32DA-473A-9121-26C58CB83C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354D9-1CA7-487A-95CE-286B695C79B2}" type="slidenum">
              <a:rPr lang="en-US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524308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76073C0-4A11-4F08-B71D-B053DC40C9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/>
              <a:t>انقر لتحرير نمط العنوان الرئيسي</a:t>
            </a:r>
            <a:endParaRPr lang="en-US" altLang="ar-KW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8B3B69F-57B8-4C13-85D5-0678C5E218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/>
              <a:t>انقر لتحرير أنماط النص الرئيسي</a:t>
            </a:r>
            <a:endParaRPr lang="en-US" altLang="ar-KW"/>
          </a:p>
          <a:p>
            <a:pPr lvl="1"/>
            <a:r>
              <a:rPr lang="ar-SA" altLang="ar-KW"/>
              <a:t>المستوى الثاني</a:t>
            </a:r>
            <a:endParaRPr lang="en-US" altLang="ar-KW"/>
          </a:p>
          <a:p>
            <a:pPr lvl="2"/>
            <a:r>
              <a:rPr lang="ar-SA" altLang="ar-KW"/>
              <a:t>المستوى الثالث</a:t>
            </a:r>
            <a:endParaRPr lang="en-US" altLang="ar-KW"/>
          </a:p>
          <a:p>
            <a:pPr lvl="3"/>
            <a:r>
              <a:rPr lang="ar-SA" altLang="ar-KW"/>
              <a:t>المستوى الرابع</a:t>
            </a:r>
            <a:endParaRPr lang="en-US" altLang="ar-KW"/>
          </a:p>
          <a:p>
            <a:pPr lvl="4"/>
            <a:r>
              <a:rPr lang="ar-SA" altLang="ar-KW"/>
              <a:t>المستوى الخامس</a:t>
            </a:r>
            <a:endParaRPr lang="en-US" altLang="ar-KW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FE9010F-D0B6-4D36-AFD1-E264F1F9D5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C8287A-FFFC-454F-A10B-F032DAFEB11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ar-K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B479F06-DE5B-4B10-B2CD-E6BFC7CD5A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4B99D10-C900-421E-8F99-834A5D73A64A}" type="slidenum">
              <a:rPr lang="en-US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ekb.eg/article_181722_1d8747193a8294f9e9bb0b0443c5f92e.pdf" TargetMode="External"/><Relationship Id="rId2" Type="http://schemas.openxmlformats.org/officeDocument/2006/relationships/hyperlink" Target="http://ajp.psychiatryonline.org/cgi/content/full/161/12/230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l-maktaba.org/book/32494/132" TargetMode="External"/><Relationship Id="rId4" Type="http://schemas.openxmlformats.org/officeDocument/2006/relationships/hyperlink" Target="http://www.arabpsynet.com/Documents/DocQassimAtheismPhenomenon.pdf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6332CC3E-FBAA-48CE-B8CC-06F6025451C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1000" y="381000"/>
            <a:ext cx="8534400" cy="6096000"/>
          </a:xfrm>
        </p:spPr>
        <p:txBody>
          <a:bodyPr/>
          <a:lstStyle/>
          <a:p>
            <a:pPr eaLnBrk="1" hangingPunct="1"/>
            <a:endParaRPr lang="ar-KW" altLang="ar-KW" sz="3200"/>
          </a:p>
          <a:p>
            <a:pPr eaLnBrk="1" hangingPunct="1"/>
            <a:endParaRPr lang="ar-KW" altLang="ar-KW" sz="3200"/>
          </a:p>
          <a:p>
            <a:pPr eaLnBrk="1" hangingPunct="1"/>
            <a:endParaRPr lang="ar-KW" altLang="ar-KW" sz="3200"/>
          </a:p>
          <a:p>
            <a:pPr eaLnBrk="1" hangingPunct="1"/>
            <a:endParaRPr lang="ar-KW" altLang="ar-KW" sz="3200"/>
          </a:p>
          <a:p>
            <a:pPr eaLnBrk="1" hangingPunct="1"/>
            <a:endParaRPr lang="ar-KW" altLang="ar-KW" sz="3200"/>
          </a:p>
          <a:p>
            <a:pPr eaLnBrk="1" hangingPunct="1"/>
            <a:endParaRPr lang="ar-KW" altLang="ar-KW" sz="3200"/>
          </a:p>
          <a:p>
            <a:pPr eaLnBrk="1" hangingPunct="1"/>
            <a:endParaRPr lang="ar-KW" altLang="ar-KW" sz="3200"/>
          </a:p>
          <a:p>
            <a:pPr eaLnBrk="1" hangingPunct="1"/>
            <a:r>
              <a:rPr lang="ar-KW" altLang="ar-KW" sz="4800"/>
              <a:t>الطالبة : لطيفه سعد الخضير</a:t>
            </a:r>
            <a:endParaRPr lang="en-US" altLang="ar-KW" sz="4800"/>
          </a:p>
          <a:p>
            <a:pPr eaLnBrk="1" hangingPunct="1"/>
            <a:r>
              <a:rPr lang="ar-KW" altLang="ar-KW" sz="4800"/>
              <a:t>بأشراف :د. أحمد الذايدي</a:t>
            </a:r>
            <a:r>
              <a:rPr lang="en-US" altLang="ar-KW" sz="4800"/>
              <a:t> </a:t>
            </a:r>
            <a:endParaRPr lang="ar-KW" altLang="ar-KW" sz="4800"/>
          </a:p>
          <a:p>
            <a:pPr eaLnBrk="1" hangingPunct="1"/>
            <a:endParaRPr lang="en-US" altLang="ar-KW" sz="3200"/>
          </a:p>
        </p:txBody>
      </p:sp>
      <p:sp>
        <p:nvSpPr>
          <p:cNvPr id="3075" name="WordArt 4">
            <a:extLst>
              <a:ext uri="{FF2B5EF4-FFF2-40B4-BE49-F238E27FC236}">
                <a16:creationId xmlns:a16="http://schemas.microsoft.com/office/drawing/2014/main" id="{911977F2-BD5E-4681-ABD0-1786B68C846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19200" y="1295400"/>
            <a:ext cx="6324600" cy="213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AE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Al-Hadith2"/>
              </a:rPr>
              <a:t>الإلحاد</a:t>
            </a:r>
            <a:endParaRPr lang="en-US" sz="3600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accent2"/>
              </a:solidFill>
              <a:effectLst>
                <a:outerShdw dist="107763" dir="13500000" algn="ctr" rotWithShape="0">
                  <a:srgbClr val="C0C0C0">
                    <a:alpha val="50000"/>
                  </a:srgbClr>
                </a:outerShdw>
              </a:effectLst>
              <a:latin typeface="Al-Hadith2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72016DF6-1F22-48FA-A9ED-2FA207D319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229600" cy="5105400"/>
          </a:xfrm>
        </p:spPr>
        <p:txBody>
          <a:bodyPr/>
          <a:lstStyle/>
          <a:p>
            <a:pPr marL="0" indent="0" algn="r" rtl="1" eaLnBrk="1" hangingPunct="1">
              <a:buFontTx/>
              <a:buNone/>
              <a:defRPr/>
            </a:pPr>
            <a:r>
              <a:rPr lang="ar-KW" altLang="ar-KW" sz="4400" b="1" dirty="0">
                <a:solidFill>
                  <a:srgbClr val="FF0000"/>
                </a:solidFill>
              </a:rPr>
              <a:t>مفهوم الإلحاد : </a:t>
            </a:r>
          </a:p>
          <a:p>
            <a:pPr algn="r" rtl="1" eaLnBrk="1" hangingPunct="1">
              <a:defRPr/>
            </a:pPr>
            <a:r>
              <a:rPr lang="ar-KW" altLang="ar-KW" sz="4400" b="1" dirty="0">
                <a:solidFill>
                  <a:srgbClr val="FF0000"/>
                </a:solidFill>
              </a:rPr>
              <a:t>الإلحاد لغة  </a:t>
            </a:r>
            <a:r>
              <a:rPr lang="ar-KW" altLang="ar-KW" sz="4400" b="1" dirty="0"/>
              <a:t>: هو الميل والعدول عن الشيء .</a:t>
            </a:r>
          </a:p>
          <a:p>
            <a:pPr algn="r" rtl="1" eaLnBrk="1" hangingPunct="1">
              <a:defRPr/>
            </a:pPr>
            <a:r>
              <a:rPr lang="ar-KW" altLang="ar-KW" sz="4400" b="1" dirty="0">
                <a:solidFill>
                  <a:srgbClr val="FF0000"/>
                </a:solidFill>
              </a:rPr>
              <a:t>الإلحاد اصطلاحاً </a:t>
            </a:r>
            <a:r>
              <a:rPr lang="ar-KW" altLang="ar-KW" sz="4400" b="1" dirty="0"/>
              <a:t>: الميل عن ما يجب اعتقاده في أسماء الله وآياته  . </a:t>
            </a:r>
          </a:p>
          <a:p>
            <a:pPr algn="r" rtl="1" eaLnBrk="1" hangingPunct="1">
              <a:defRPr/>
            </a:pPr>
            <a:r>
              <a:rPr lang="ar-KW" altLang="ar-KW" sz="4400" b="1" dirty="0">
                <a:solidFill>
                  <a:srgbClr val="FF0000"/>
                </a:solidFill>
              </a:rPr>
              <a:t>الإلحاد المعاصر </a:t>
            </a:r>
            <a:r>
              <a:rPr lang="ar-KW" altLang="ar-KW" sz="4400" b="1" dirty="0"/>
              <a:t>: عدم الاعتقاد أو الإيمان بوجود </a:t>
            </a:r>
            <a:r>
              <a:rPr lang="ar-KW" altLang="ar-KW" sz="4400" b="1" dirty="0" err="1"/>
              <a:t>الآله</a:t>
            </a:r>
            <a:r>
              <a:rPr lang="ar-KW" altLang="ar-KW" sz="4400" b="1" dirty="0"/>
              <a:t>  . </a:t>
            </a:r>
            <a:endParaRPr lang="en-US" altLang="ar-KW" sz="4400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081ABF2-EFC1-4480-8D62-CEFF794317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indent="0" algn="r">
              <a:lnSpc>
                <a:spcPct val="250000"/>
              </a:lnSpc>
              <a:buFontTx/>
              <a:buNone/>
            </a:pPr>
            <a:r>
              <a:rPr lang="ar-KW" altLang="ar-KW" sz="2800" b="1">
                <a:solidFill>
                  <a:srgbClr val="FF0000"/>
                </a:solidFill>
              </a:rPr>
              <a:t>ورد لفظ الإلحاد في القرآن الكريم : </a:t>
            </a:r>
          </a:p>
          <a:p>
            <a:pPr marL="0" indent="0" algn="r">
              <a:lnSpc>
                <a:spcPct val="250000"/>
              </a:lnSpc>
              <a:buFontTx/>
              <a:buNone/>
            </a:pPr>
            <a:r>
              <a:rPr lang="ar-KW" altLang="ar-KW" sz="2800" b="1"/>
              <a:t>قال: {وَمَنْ يُرِدْ فِيهِ بِإِلْحَادٍ بِظُلْمٍ نُذِقْهُ مِنْ عَذَابٍ أَلِيمٍ}. ﴿٢٥ الحج﴾</a:t>
            </a:r>
          </a:p>
          <a:p>
            <a:pPr marL="0" indent="0" algn="r">
              <a:lnSpc>
                <a:spcPct val="250000"/>
              </a:lnSpc>
              <a:buFontTx/>
              <a:buNone/>
            </a:pPr>
            <a:r>
              <a:rPr lang="ar-KW" altLang="ar-KW" sz="2800" b="1"/>
              <a:t>قال: {فَادْعُوهُ بِهَا وَذَرُوا الَّذِينَ يُلْحِدُونَ فِي أَسْمَائِهِ }.﴿١٨٠ الأعراف﴾.</a:t>
            </a:r>
          </a:p>
          <a:p>
            <a:pPr marL="0" indent="0" algn="r">
              <a:lnSpc>
                <a:spcPct val="250000"/>
              </a:lnSpc>
              <a:buFontTx/>
              <a:buNone/>
            </a:pPr>
            <a:r>
              <a:rPr lang="ar-KW" altLang="ar-KW" sz="2800" b="1"/>
              <a:t>قال: {إِنَّ الَّذِينَ يُلْحِدُونَ فِي آيَاتِنَا لَا يَخْفَوْنَ عَلَيْنَا }.﴿٤٠ فصلت﴾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73DF547-4F3C-4840-8B4E-D0825AAD25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 algn="r">
              <a:buFontTx/>
              <a:buNone/>
            </a:pPr>
            <a:r>
              <a:rPr lang="ar-KW" altLang="ar-KW" sz="2400">
                <a:solidFill>
                  <a:srgbClr val="FF0000"/>
                </a:solidFill>
              </a:rPr>
              <a:t>تردد في مجال الإلحاد مصطلحات ينبغي إدراك الفرق بينها وأهمها:</a:t>
            </a:r>
          </a:p>
          <a:p>
            <a:pPr marL="0" indent="0" algn="r">
              <a:buFontTx/>
              <a:buNone/>
            </a:pPr>
            <a:r>
              <a:rPr lang="ar-KW" altLang="ar-KW" sz="2400"/>
              <a:t>1- الشرك: هو الذي أشرك بالله أي جعل له شريًكا، فهو مشرك وهو الاعتقاد بوجود آلهة متعددة.</a:t>
            </a:r>
          </a:p>
          <a:p>
            <a:pPr marL="0" indent="0" algn="r">
              <a:buFontTx/>
              <a:buNone/>
            </a:pPr>
            <a:r>
              <a:rPr lang="ar-KW" altLang="ar-KW" sz="2400"/>
              <a:t>2- اللاديني: وهو الاسم الذي يفضله كثير من الملاحدة، مع أن لفظ اللاديني يعني َمن لا يؤمن بدين وليس بالضرورة أن يكون منكًرا للإله</a:t>
            </a:r>
          </a:p>
          <a:p>
            <a:pPr marL="0" indent="0" algn="r">
              <a:buFontTx/>
              <a:buNone/>
            </a:pPr>
            <a:r>
              <a:rPr lang="ar-KW" altLang="ar-KW" sz="2400"/>
              <a:t>3- ضد الدين: هو الملحد الذي يتخذ موقًفا عدائًّيا من الإله والدين والمتدينين.</a:t>
            </a:r>
          </a:p>
          <a:p>
            <a:pPr marL="0" indent="0" algn="r">
              <a:buFontTx/>
              <a:buNone/>
            </a:pPr>
            <a:r>
              <a:rPr lang="ar-KW" altLang="ar-KW" sz="2400"/>
              <a:t>4- الر َبوي: هو الذي يؤمن بأن الإله قد خلق الكون ولكنه ينكر أن يكون قد تواصل مع البشر عن طريق الديانات.</a:t>
            </a:r>
          </a:p>
          <a:p>
            <a:pPr marL="0" indent="0" algn="r">
              <a:buFontTx/>
              <a:buNone/>
            </a:pPr>
            <a:r>
              <a:rPr lang="ar-KW" altLang="ar-KW" sz="2400"/>
              <a:t>5- اللاأدري: هو الذي يؤمن بأن قضايا الألوهية والغيب لا يمكن إثباتها وإقامة الحجة عليها كما لا يمكن نفيها باعتبارها فوق قدرة العقل على الإدراك.</a:t>
            </a:r>
          </a:p>
          <a:p>
            <a:pPr marL="0" indent="0" algn="r">
              <a:buFontTx/>
              <a:buNone/>
            </a:pPr>
            <a:r>
              <a:rPr lang="ar-KW" altLang="ar-KW" sz="2400"/>
              <a:t>6- المتشكك: هو الذي يرى أن براهين الألوهية لا تكفي لإقناعه وفي نفس الوقت لا يمكن تجاهلها.</a:t>
            </a:r>
          </a:p>
          <a:p>
            <a:pPr marL="0" indent="0" algn="r">
              <a:buFontTx/>
              <a:buNone/>
            </a:pPr>
            <a:r>
              <a:rPr lang="ar-KW" altLang="ar-KW" sz="2400"/>
              <a:t>7- العلماني: العلمانية هي دعوة إلى إقامة الحياة على العلم المادي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32E3EE73-E238-4848-92FE-EA125DE162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 algn="r" eaLnBrk="1" hangingPunct="1">
              <a:buFontTx/>
              <a:buNone/>
            </a:pPr>
            <a:r>
              <a:rPr lang="ar-KW" altLang="ar-KW" sz="8000" b="1" u="sng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أنواع الإلحاد :</a:t>
            </a:r>
            <a:r>
              <a:rPr lang="ar-KW" altLang="ar-KW" sz="60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  <a:p>
            <a:pPr marL="0" indent="0" algn="r" eaLnBrk="1" hangingPunct="1">
              <a:buFontTx/>
              <a:buNone/>
            </a:pPr>
            <a:r>
              <a:rPr lang="ar-KW" altLang="ar-KW" sz="8000" b="1" u="sng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قسم العلماء الإلحاد إلى:</a:t>
            </a:r>
          </a:p>
          <a:p>
            <a:pPr marL="0" indent="0" algn="r" eaLnBrk="1" hangingPunct="1">
              <a:buFontTx/>
              <a:buNone/>
            </a:pPr>
            <a:r>
              <a:rPr lang="ar-KW" altLang="ar-KW" sz="60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 ١- الحاد في اسماء الله.</a:t>
            </a:r>
          </a:p>
          <a:p>
            <a:pPr marL="0" indent="0" algn="r" eaLnBrk="1" hangingPunct="1">
              <a:buFontTx/>
              <a:buNone/>
            </a:pPr>
            <a:r>
              <a:rPr lang="ar-KW" altLang="ar-KW" sz="60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 ٢- الحاد في آيات الله 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0803A1B8-BDFC-43DC-AF9C-74001CF1C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algn="r" rtl="1" eaLnBrk="1" hangingPunct="1"/>
            <a:r>
              <a:rPr lang="ar-KW" altLang="ar-KW" sz="8800" b="1"/>
              <a:t>تاريخ الإلحاد  : </a:t>
            </a:r>
          </a:p>
          <a:p>
            <a:pPr algn="r" rtl="1" eaLnBrk="1" hangingPunct="1">
              <a:buFontTx/>
              <a:buNone/>
            </a:pPr>
            <a:endParaRPr lang="ar-KW" altLang="ar-KW" sz="8800" b="1"/>
          </a:p>
          <a:p>
            <a:pPr algn="r" rtl="1" eaLnBrk="1" hangingPunct="1">
              <a:buFontTx/>
              <a:buNone/>
            </a:pPr>
            <a:endParaRPr lang="ar-KW" altLang="ar-KW"/>
          </a:p>
          <a:p>
            <a:pPr algn="r" rtl="1" eaLnBrk="1" hangingPunct="1">
              <a:buFontTx/>
              <a:buNone/>
            </a:pPr>
            <a:endParaRPr lang="ar-KW" altLang="ar-KW"/>
          </a:p>
          <a:p>
            <a:pPr algn="r" rtl="1" eaLnBrk="1" hangingPunct="1">
              <a:buFontTx/>
              <a:buNone/>
            </a:pPr>
            <a:endParaRPr lang="ar-KW" altLang="ar-KW"/>
          </a:p>
          <a:p>
            <a:pPr algn="r" rtl="1" eaLnBrk="1" hangingPunct="1">
              <a:buFontTx/>
              <a:buNone/>
            </a:pPr>
            <a:endParaRPr lang="ar-KW" altLang="ar-KW"/>
          </a:p>
          <a:p>
            <a:pPr algn="r" rtl="1" eaLnBrk="1" hangingPunct="1">
              <a:buFontTx/>
              <a:buNone/>
            </a:pPr>
            <a:endParaRPr lang="en-US" altLang="ar-KW"/>
          </a:p>
        </p:txBody>
      </p:sp>
      <p:pic>
        <p:nvPicPr>
          <p:cNvPr id="5123" name="Picture 5" descr="كم مرة نزل القرآن؟ وكيف تم ذلك؟">
            <a:extLst>
              <a:ext uri="{FF2B5EF4-FFF2-40B4-BE49-F238E27FC236}">
                <a16:creationId xmlns:a16="http://schemas.microsoft.com/office/drawing/2014/main" id="{96E346DF-A87D-432D-B192-5DC65C559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95600"/>
            <a:ext cx="3848100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7" descr="علم فرنسا - ويكيبيديا">
            <a:extLst>
              <a:ext uri="{FF2B5EF4-FFF2-40B4-BE49-F238E27FC236}">
                <a16:creationId xmlns:a16="http://schemas.microsoft.com/office/drawing/2014/main" id="{23D730AF-FA99-4B04-AD2D-16F760C9D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4114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8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  <p:bldP spid="5122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>
            <a:extLst>
              <a:ext uri="{FF2B5EF4-FFF2-40B4-BE49-F238E27FC236}">
                <a16:creationId xmlns:a16="http://schemas.microsoft.com/office/drawing/2014/main" id="{F09B4353-9A4F-4481-986E-B38F5B7C3E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8750"/>
            <a:ext cx="8340725" cy="5967413"/>
          </a:xfrm>
        </p:spPr>
        <p:txBody>
          <a:bodyPr/>
          <a:lstStyle/>
          <a:p>
            <a:pPr marL="990600" lvl="1" indent="-533400" algn="r" rtl="1" eaLnBrk="1" hangingPunct="1">
              <a:lnSpc>
                <a:spcPct val="150000"/>
              </a:lnSpc>
            </a:pPr>
            <a:r>
              <a:rPr lang="ar-KW" altLang="ar-KW" sz="6600" b="1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وسائل انتشار الإلحاد :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Char char="•"/>
            </a:pPr>
            <a:r>
              <a:rPr lang="ar-KW" altLang="ar-KW" sz="4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الكتب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Char char="•"/>
            </a:pPr>
            <a:r>
              <a:rPr lang="ar-KW" altLang="ar-KW" sz="4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النقاش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Char char="•"/>
            </a:pPr>
            <a:r>
              <a:rPr lang="ar-KW" altLang="ar-KW" sz="4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الإعلام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Char char="•"/>
            </a:pPr>
            <a:r>
              <a:rPr lang="ar-KW" altLang="ar-KW" sz="4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الانترنت . </a:t>
            </a:r>
          </a:p>
          <a:p>
            <a:pPr marL="609600" indent="-609600" eaLnBrk="1" hangingPunct="1"/>
            <a:endParaRPr lang="ar-KW" altLang="ar-KW" sz="4400"/>
          </a:p>
        </p:txBody>
      </p:sp>
      <p:pic>
        <p:nvPicPr>
          <p:cNvPr id="8196" name="Picture 4" descr="تويتر - ويكيبيديا">
            <a:extLst>
              <a:ext uri="{FF2B5EF4-FFF2-40B4-BE49-F238E27FC236}">
                <a16:creationId xmlns:a16="http://schemas.microsoft.com/office/drawing/2014/main" id="{67C38B0E-0B19-4BE6-8EE2-DC104A67B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4995863"/>
            <a:ext cx="182245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كتاب الاستغراب: المنهج في فهمنا الغرب - المدينة نيوز">
            <a:extLst>
              <a:ext uri="{FF2B5EF4-FFF2-40B4-BE49-F238E27FC236}">
                <a16:creationId xmlns:a16="http://schemas.microsoft.com/office/drawing/2014/main" id="{29479984-9927-4E7F-B02A-46F59378B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1495425"/>
            <a:ext cx="1495425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فيسبوك - تسجيل الدخول أو الاشتراك">
            <a:extLst>
              <a:ext uri="{FF2B5EF4-FFF2-40B4-BE49-F238E27FC236}">
                <a16:creationId xmlns:a16="http://schemas.microsoft.com/office/drawing/2014/main" id="{E199F81E-2E89-44C3-9A12-AB71686E4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028950"/>
            <a:ext cx="1624013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 descr="YouTube Arabia (@YouTubeArabia) / Twitter">
            <a:extLst>
              <a:ext uri="{FF2B5EF4-FFF2-40B4-BE49-F238E27FC236}">
                <a16:creationId xmlns:a16="http://schemas.microsoft.com/office/drawing/2014/main" id="{0D3D851A-78C4-497E-9ACB-0D602356D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3028950"/>
            <a:ext cx="1752600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AutoShape 8" descr="blob:https://web.whatsapp.com/518d30b9-5c8b-4440-b3df-1511a2230e90">
            <a:extLst>
              <a:ext uri="{FF2B5EF4-FFF2-40B4-BE49-F238E27FC236}">
                <a16:creationId xmlns:a16="http://schemas.microsoft.com/office/drawing/2014/main" id="{2583B8AE-7C37-4318-A0BF-50E82906E7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2" name="Picture 9" descr="C:\Users\dell\Desktop\518d30b9-5c8b-4440-b3df-1511a2230e90.jpg">
            <a:extLst>
              <a:ext uri="{FF2B5EF4-FFF2-40B4-BE49-F238E27FC236}">
                <a16:creationId xmlns:a16="http://schemas.microsoft.com/office/drawing/2014/main" id="{FB4D9C68-3E0D-41E4-86CA-8A4D3D4C6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5" t="26401" r="27087" b="39468"/>
          <a:stretch>
            <a:fillRect/>
          </a:stretch>
        </p:blipFill>
        <p:spPr bwMode="auto">
          <a:xfrm>
            <a:off x="2628900" y="5486400"/>
            <a:ext cx="288131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AD51AE1-6D56-4BEB-BBE0-7AEDD5B26A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indent="0" algn="r">
              <a:buFontTx/>
              <a:buNone/>
            </a:pPr>
            <a:r>
              <a:rPr lang="ar-KW" altLang="ar-KW" sz="4400" b="1">
                <a:solidFill>
                  <a:srgbClr val="FF0000"/>
                </a:solidFill>
              </a:rPr>
              <a:t>الأسباب التي أدت إلى توجه الغرب للإلحاد:</a:t>
            </a:r>
          </a:p>
          <a:p>
            <a:pPr marL="0" indent="0" algn="r">
              <a:lnSpc>
                <a:spcPct val="150000"/>
              </a:lnSpc>
              <a:buFontTx/>
              <a:buNone/>
            </a:pPr>
            <a:r>
              <a:rPr lang="ar-KW" altLang="ar-KW" sz="3600" b="1"/>
              <a:t>1- الكنيسة وسلطة الكهنوت في أوربا</a:t>
            </a:r>
          </a:p>
          <a:p>
            <a:pPr marL="0" indent="0" algn="r">
              <a:lnSpc>
                <a:spcPct val="150000"/>
              </a:lnSpc>
              <a:buFontTx/>
              <a:buNone/>
            </a:pPr>
            <a:r>
              <a:rPr lang="ar-KW" altLang="ar-KW" sz="3600" b="1"/>
              <a:t>2- الاكتشافات العلمية:</a:t>
            </a:r>
          </a:p>
          <a:p>
            <a:pPr marL="0" indent="0" algn="r">
              <a:lnSpc>
                <a:spcPct val="150000"/>
              </a:lnSpc>
              <a:buFontTx/>
              <a:buNone/>
            </a:pPr>
            <a:r>
              <a:rPr lang="ar-KW" altLang="ar-KW" sz="3600" b="1"/>
              <a:t>3- المخططات اليهودية: </a:t>
            </a:r>
          </a:p>
          <a:p>
            <a:pPr marL="0" indent="0" algn="r">
              <a:lnSpc>
                <a:spcPct val="150000"/>
              </a:lnSpc>
              <a:buFontTx/>
              <a:buNone/>
            </a:pPr>
            <a:r>
              <a:rPr lang="ar-KW" altLang="ar-KW" sz="3600" b="1"/>
              <a:t>4- اقتران الإلحاد بالقوة المادية</a:t>
            </a:r>
            <a:endParaRPr lang="ar-KW" altLang="ar-KW" b="1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89B4A75-8B91-4793-B8AC-F769693E09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 algn="r">
              <a:buFontTx/>
              <a:buNone/>
            </a:pPr>
            <a:r>
              <a:rPr lang="ar-KW" altLang="ar-KW" sz="3600" b="1">
                <a:solidFill>
                  <a:srgbClr val="FF0000"/>
                </a:solidFill>
              </a:rPr>
              <a:t>الأسباب التي أدت إلى وجود الإلحاد في العالم الإسلامي</a:t>
            </a:r>
          </a:p>
          <a:p>
            <a:pPr marL="0" indent="0" algn="r">
              <a:buFontTx/>
              <a:buNone/>
            </a:pPr>
            <a:endParaRPr lang="ar-KW" altLang="ar-KW" sz="2800" b="1"/>
          </a:p>
          <a:p>
            <a:pPr marL="0" indent="0" algn="r">
              <a:buFontTx/>
              <a:buNone/>
            </a:pPr>
            <a:r>
              <a:rPr lang="ar-KW" altLang="ar-KW" sz="2800" b="1"/>
              <a:t>1- الفراغ الديني</a:t>
            </a:r>
          </a:p>
          <a:p>
            <a:pPr marL="0" indent="0" algn="r">
              <a:buFontTx/>
              <a:buNone/>
            </a:pPr>
            <a:r>
              <a:rPr lang="ar-KW" altLang="ar-KW" sz="2800" b="1"/>
              <a:t>2- الدعوة إلى التغريب وتطوير الفكر الإسلامي</a:t>
            </a:r>
          </a:p>
          <a:p>
            <a:pPr marL="0" indent="0" algn="r">
              <a:buFontTx/>
              <a:buNone/>
            </a:pPr>
            <a:r>
              <a:rPr lang="ar-KW" altLang="ar-KW" sz="2800" b="1"/>
              <a:t>3- جمود الخطاب الديني .</a:t>
            </a:r>
          </a:p>
          <a:p>
            <a:pPr marL="0" indent="0" algn="r">
              <a:buFontTx/>
              <a:buNone/>
            </a:pPr>
            <a:r>
              <a:rPr lang="ar-KW" altLang="ar-KW" sz="2800" b="1"/>
              <a:t>4- الغُلو في الدين والتشدد فيه .</a:t>
            </a:r>
          </a:p>
          <a:p>
            <a:pPr marL="0" indent="0" algn="r">
              <a:buFontTx/>
              <a:buNone/>
            </a:pPr>
            <a:r>
              <a:rPr lang="ar-KW" altLang="ar-KW" sz="2800" b="1"/>
              <a:t>5- الانفتاح عبر الانترنت.</a:t>
            </a:r>
          </a:p>
          <a:p>
            <a:pPr marL="0" indent="0" algn="r">
              <a:buFontTx/>
              <a:buNone/>
            </a:pPr>
            <a:r>
              <a:rPr lang="ar-KW" altLang="ar-KW" sz="2800" b="1"/>
              <a:t>6- تخاذل المسلمين وتراجعهم عن الدعوة إلى دين الله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191A3AF-31BD-4E71-998A-1A4D156943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 algn="r">
              <a:buFontTx/>
              <a:buNone/>
            </a:pPr>
            <a:r>
              <a:rPr lang="ar-KW" altLang="ar-KW" sz="5400" b="1">
                <a:solidFill>
                  <a:srgbClr val="FF0000"/>
                </a:solidFill>
              </a:rPr>
              <a:t>-آثار الالحاد في حياة الفـرد .</a:t>
            </a:r>
          </a:p>
          <a:p>
            <a:pPr marL="0" indent="0" algn="r">
              <a:lnSpc>
                <a:spcPct val="200000"/>
              </a:lnSpc>
              <a:buFontTx/>
              <a:buNone/>
            </a:pPr>
            <a:r>
              <a:rPr lang="ar-KW" altLang="ar-KW" b="1"/>
              <a:t>1- التوتر والاضطراب النفسي .</a:t>
            </a:r>
          </a:p>
          <a:p>
            <a:pPr marL="0" indent="0" algn="r">
              <a:lnSpc>
                <a:spcPct val="200000"/>
              </a:lnSpc>
              <a:buFontTx/>
              <a:buNone/>
            </a:pPr>
            <a:r>
              <a:rPr lang="ar-KW" altLang="ar-KW" b="1"/>
              <a:t>2- الأنانية والنزعة الفردية.</a:t>
            </a:r>
          </a:p>
          <a:p>
            <a:pPr marL="0" indent="0" algn="r">
              <a:lnSpc>
                <a:spcPct val="200000"/>
              </a:lnSpc>
              <a:buFontTx/>
              <a:buNone/>
            </a:pPr>
            <a:r>
              <a:rPr lang="ar-KW" altLang="ar-KW" b="1"/>
              <a:t>3- القضاء على القيم الروحية.</a:t>
            </a:r>
          </a:p>
        </p:txBody>
      </p:sp>
      <p:pic>
        <p:nvPicPr>
          <p:cNvPr id="11267" name="Picture 7" descr="الاضطرابات النفسية ما هي؟ وعلاقتها بالوراثة وكيفية العلاج - دار الشفاء">
            <a:extLst>
              <a:ext uri="{FF2B5EF4-FFF2-40B4-BE49-F238E27FC236}">
                <a16:creationId xmlns:a16="http://schemas.microsoft.com/office/drawing/2014/main" id="{D32C31E4-21E9-4FC0-BC80-902965E68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0"/>
          <a:stretch>
            <a:fillRect/>
          </a:stretch>
        </p:blipFill>
        <p:spPr bwMode="auto">
          <a:xfrm>
            <a:off x="0" y="4724400"/>
            <a:ext cx="26543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C2F6652-353D-4EF3-89FB-C82C2E8CE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/>
          <a:lstStyle/>
          <a:p>
            <a:pPr marL="0" indent="0" algn="r">
              <a:buFontTx/>
              <a:buNone/>
              <a:defRPr/>
            </a:pPr>
            <a:r>
              <a:rPr lang="ar-KW" sz="6000" b="1" dirty="0">
                <a:solidFill>
                  <a:srgbClr val="FF0000"/>
                </a:solidFill>
              </a:rPr>
              <a:t>- آثار الإلحاد على المجتمع :</a:t>
            </a:r>
          </a:p>
          <a:p>
            <a:pPr marL="0" indent="0" algn="r">
              <a:lnSpc>
                <a:spcPct val="200000"/>
              </a:lnSpc>
              <a:buFontTx/>
              <a:buNone/>
              <a:defRPr/>
            </a:pPr>
            <a:r>
              <a:rPr lang="ar-KW" sz="3600" b="1" dirty="0"/>
              <a:t>1 - تفكك الأسرة وهدم كيانها.</a:t>
            </a:r>
          </a:p>
          <a:p>
            <a:pPr marL="0" indent="0" algn="r">
              <a:lnSpc>
                <a:spcPct val="200000"/>
              </a:lnSpc>
              <a:buFontTx/>
              <a:buNone/>
              <a:defRPr/>
            </a:pPr>
            <a:r>
              <a:rPr lang="ar-KW" sz="3600" b="1" dirty="0"/>
              <a:t>2- ارتكاب الجرائم والنزوع إليها.</a:t>
            </a:r>
          </a:p>
          <a:p>
            <a:pPr marL="0" indent="0" algn="r">
              <a:lnSpc>
                <a:spcPct val="200000"/>
              </a:lnSpc>
              <a:buFontTx/>
              <a:buNone/>
              <a:defRPr/>
            </a:pPr>
            <a:r>
              <a:rPr lang="ar-KW" sz="3600" b="1" dirty="0"/>
              <a:t>3- انتشار الرذيلة والفساد في المجتمع.</a:t>
            </a:r>
          </a:p>
          <a:p>
            <a:pPr marL="0" indent="0" algn="r">
              <a:lnSpc>
                <a:spcPct val="200000"/>
              </a:lnSpc>
              <a:buFontTx/>
              <a:buNone/>
              <a:defRPr/>
            </a:pPr>
            <a:r>
              <a:rPr lang="ar-KW" sz="3600" b="1" dirty="0"/>
              <a:t>4- ظاهرة الانتحار .</a:t>
            </a:r>
          </a:p>
          <a:p>
            <a:pPr algn="r">
              <a:defRPr/>
            </a:pPr>
            <a:endParaRPr lang="ar-KW" dirty="0"/>
          </a:p>
        </p:txBody>
      </p:sp>
      <p:sp>
        <p:nvSpPr>
          <p:cNvPr id="12291" name="AutoShape 4" descr="blob:https://web.whatsapp.com/90c045fa-967b-46af-9de8-9c7b314ad60d">
            <a:extLst>
              <a:ext uri="{FF2B5EF4-FFF2-40B4-BE49-F238E27FC236}">
                <a16:creationId xmlns:a16="http://schemas.microsoft.com/office/drawing/2014/main" id="{8B92D2A6-A633-437B-A79A-12D56609D0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2292" name="Picture 5" descr="C:\Users\dell\Desktop\90c045fa-967b-46af-9de8-9c7b314ad60d.jpg">
            <a:extLst>
              <a:ext uri="{FF2B5EF4-FFF2-40B4-BE49-F238E27FC236}">
                <a16:creationId xmlns:a16="http://schemas.microsoft.com/office/drawing/2014/main" id="{66039F7F-2268-447C-8EAB-E6155A005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5095875"/>
            <a:ext cx="257175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399FF9F2-FD4B-4168-84B2-4B1534285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6477000"/>
          </a:xfrm>
        </p:spPr>
        <p:txBody>
          <a:bodyPr/>
          <a:lstStyle/>
          <a:p>
            <a:pPr marL="990600" lvl="1" indent="-533400" algn="r" rtl="1" eaLnBrk="1" hangingPunct="1">
              <a:lnSpc>
                <a:spcPct val="150000"/>
              </a:lnSpc>
              <a:buFontTx/>
              <a:buChar char="-"/>
            </a:pPr>
            <a:r>
              <a:rPr lang="ar-KW" altLang="ar-KW" sz="2400" b="1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سبل الوقاية من الإلحاد :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AutoNum type="arabicPeriod"/>
            </a:pPr>
            <a:r>
              <a:rPr lang="ar-KW" altLang="ar-KW" sz="2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تعزيز اليقين في قلوب الناس بذكر أدلة وجود الله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Char char="-"/>
            </a:pPr>
            <a:r>
              <a:rPr lang="ar-KW" altLang="ar-KW" sz="2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براهنين النبوة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Char char="-"/>
            </a:pPr>
            <a:r>
              <a:rPr lang="ar-KW" altLang="ar-KW" sz="2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أعجاز القرآن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Char char="-"/>
            </a:pPr>
            <a:r>
              <a:rPr lang="ar-KW" altLang="ar-KW" sz="2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محاسن الدين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None/>
            </a:pPr>
            <a:r>
              <a:rPr lang="ar-KW" altLang="ar-KW" sz="2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2. الرد المنطقي العلمي على الشبهات المثارة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None/>
            </a:pPr>
            <a:r>
              <a:rPr lang="ar-KW" altLang="ar-KW" sz="2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3. دور الأسرة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None/>
            </a:pPr>
            <a:r>
              <a:rPr lang="ar-KW" altLang="ar-KW" sz="2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4. دور المؤسسات الإسلامية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None/>
            </a:pPr>
            <a:r>
              <a:rPr lang="ar-KW" altLang="ar-KW" sz="2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5. تحصين الشباب .</a:t>
            </a:r>
          </a:p>
          <a:p>
            <a:pPr marL="990600" lvl="1" indent="-533400" algn="r" rtl="1" eaLnBrk="1" hangingPunct="1">
              <a:lnSpc>
                <a:spcPct val="150000"/>
              </a:lnSpc>
              <a:buFontTx/>
              <a:buNone/>
            </a:pPr>
            <a:r>
              <a:rPr lang="ar-KW" altLang="ar-KW" sz="2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6. الإشراف على دور النشر .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ar-KW" altLang="ar-KW" sz="240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صورة 4">
            <a:extLst>
              <a:ext uri="{FF2B5EF4-FFF2-40B4-BE49-F238E27FC236}">
                <a16:creationId xmlns:a16="http://schemas.microsoft.com/office/drawing/2014/main" id="{EF7CE88A-A676-455D-8E17-26A1F9028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76200"/>
            <a:ext cx="87630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C122322C-5312-4DBD-909B-DE4C8BB2CE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ar-KW" altLang="ar-KW" sz="4800" b="1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- دراسات الإلحاد </a:t>
            </a:r>
          </a:p>
        </p:txBody>
      </p:sp>
      <p:pic>
        <p:nvPicPr>
          <p:cNvPr id="15363" name="صورة 2">
            <a:extLst>
              <a:ext uri="{FF2B5EF4-FFF2-40B4-BE49-F238E27FC236}">
                <a16:creationId xmlns:a16="http://schemas.microsoft.com/office/drawing/2014/main" id="{C8711FBB-CD9C-47E0-A0D7-FD3A4DC2F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044575"/>
            <a:ext cx="8124825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صورة 5">
            <a:extLst>
              <a:ext uri="{FF2B5EF4-FFF2-40B4-BE49-F238E27FC236}">
                <a16:creationId xmlns:a16="http://schemas.microsoft.com/office/drawing/2014/main" id="{A11FB974-C7A7-42E7-B409-6308BF796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794067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C:\Users\dell\Desktop\bf97e436-c4d8-4953-ba37-b4045c249836.jpg">
            <a:extLst>
              <a:ext uri="{FF2B5EF4-FFF2-40B4-BE49-F238E27FC236}">
                <a16:creationId xmlns:a16="http://schemas.microsoft.com/office/drawing/2014/main" id="{B20C06BC-4A72-40E2-BAAB-15487199B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5088"/>
            <a:ext cx="7162800" cy="675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صورة 4">
            <a:extLst>
              <a:ext uri="{FF2B5EF4-FFF2-40B4-BE49-F238E27FC236}">
                <a16:creationId xmlns:a16="http://schemas.microsoft.com/office/drawing/2014/main" id="{5F5CE490-0584-440A-804F-89F6FB06D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447800"/>
            <a:ext cx="88201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1119844-91D4-493C-92B4-0E6C4E028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28600"/>
            <a:ext cx="8534400" cy="6324600"/>
          </a:xfrm>
        </p:spPr>
        <p:txBody>
          <a:bodyPr/>
          <a:lstStyle/>
          <a:p>
            <a:pPr algn="r" rtl="1">
              <a:defRPr/>
            </a:pPr>
            <a:r>
              <a:rPr lang="ar-KW" sz="2400" dirty="0"/>
              <a:t>١- </a:t>
            </a:r>
            <a:r>
              <a:rPr lang="ar-KW" sz="2400" dirty="0" err="1"/>
              <a:t>دراسه</a:t>
            </a:r>
            <a:r>
              <a:rPr lang="ar-KW" sz="2400" dirty="0"/>
              <a:t> علاقه الانتحار </a:t>
            </a:r>
            <a:r>
              <a:rPr lang="ar-KW" sz="2400" dirty="0" err="1"/>
              <a:t>بالالحاد</a:t>
            </a:r>
            <a:r>
              <a:rPr lang="ar-KW" sz="2400" dirty="0"/>
              <a:t> للباحثين جوس مانويل </a:t>
            </a:r>
            <a:r>
              <a:rPr lang="ar-KW" sz="2400" dirty="0" err="1"/>
              <a:t>واليساندرا</a:t>
            </a:r>
            <a:r>
              <a:rPr lang="ar-KW" sz="2400" dirty="0"/>
              <a:t> فليشمان ديسمبر 2004 امريكا .</a:t>
            </a:r>
          </a:p>
          <a:p>
            <a:pPr marL="0" indent="0" algn="r" rtl="1">
              <a:buFontTx/>
              <a:buNone/>
              <a:defRPr/>
            </a:pPr>
            <a:r>
              <a:rPr lang="en-US" sz="2400" dirty="0">
                <a:hlinkClick r:id="rId2"/>
              </a:rPr>
              <a:t>http://ajp.psychiatryonline.org/cgi/content/full/161/12/2303</a:t>
            </a:r>
            <a:endParaRPr lang="ar-KW" sz="2400" dirty="0"/>
          </a:p>
          <a:p>
            <a:pPr marL="0" indent="0" algn="r" rtl="1">
              <a:buFontTx/>
              <a:buNone/>
              <a:defRPr/>
            </a:pPr>
            <a:r>
              <a:rPr lang="ar-KW" sz="2400" dirty="0"/>
              <a:t>٢- د. رمضان غاده ،  الالحاد اسبابه وتداعياته وكيفيه مواجهته ، مجله كليه الدراسات </a:t>
            </a:r>
            <a:r>
              <a:rPr lang="ar-KW" sz="2400" dirty="0" err="1"/>
              <a:t>الاسلاميه</a:t>
            </a:r>
            <a:r>
              <a:rPr lang="ar-KW" sz="2400" dirty="0"/>
              <a:t> (جامعه الازهر ) يونيو ٢٠٢١</a:t>
            </a:r>
          </a:p>
          <a:p>
            <a:pPr marL="0" indent="0" algn="r" rtl="1">
              <a:buFontTx/>
              <a:buNone/>
              <a:defRPr/>
            </a:pPr>
            <a:r>
              <a:rPr lang="en-US" sz="2400" dirty="0">
                <a:hlinkClick r:id="rId3"/>
              </a:rPr>
              <a:t>https://journals.ekb.eg/article_181722_1d8747193a8294f9e9bb0b0443c5f92e.pdf</a:t>
            </a:r>
            <a:endParaRPr lang="ar-KW" sz="2400" dirty="0"/>
          </a:p>
          <a:p>
            <a:pPr marL="0" indent="0" algn="r" rtl="1">
              <a:buFontTx/>
              <a:buNone/>
              <a:defRPr/>
            </a:pPr>
            <a:r>
              <a:rPr lang="ar-KW" sz="2400" dirty="0"/>
              <a:t>٣- </a:t>
            </a:r>
            <a:r>
              <a:rPr lang="ar-KW" sz="2400" dirty="0" err="1"/>
              <a:t>أ.د</a:t>
            </a:r>
            <a:r>
              <a:rPr lang="ar-KW" sz="2400" dirty="0"/>
              <a:t>. صالح قاسم ( شبكه العلوم </a:t>
            </a:r>
            <a:r>
              <a:rPr lang="ar-KW" sz="2400" dirty="0" err="1"/>
              <a:t>النفسيه</a:t>
            </a:r>
            <a:r>
              <a:rPr lang="ar-KW" sz="2400" dirty="0"/>
              <a:t> </a:t>
            </a:r>
            <a:r>
              <a:rPr lang="ar-KW" sz="2400" dirty="0" err="1"/>
              <a:t>العربيه</a:t>
            </a:r>
            <a:r>
              <a:rPr lang="ar-KW" sz="2400" dirty="0"/>
              <a:t> ) نسبه الالحاد بمصر جامعه الازهر</a:t>
            </a:r>
          </a:p>
          <a:p>
            <a:pPr marL="0" indent="0" algn="r" rtl="1">
              <a:buFontTx/>
              <a:buNone/>
              <a:defRPr/>
            </a:pPr>
            <a:r>
              <a:rPr lang="en-US" sz="2400" dirty="0">
                <a:hlinkClick r:id="rId4"/>
              </a:rPr>
              <a:t>http://www.arabpsynet.com/Documents/DocQassimAtheismPhenomenon.pdf</a:t>
            </a:r>
            <a:endParaRPr lang="ar-KW" sz="2400" dirty="0"/>
          </a:p>
          <a:p>
            <a:pPr marL="0" indent="0" algn="r" rtl="1">
              <a:buFontTx/>
              <a:buNone/>
              <a:defRPr/>
            </a:pPr>
            <a:r>
              <a:rPr lang="ar-KW" sz="2400" dirty="0"/>
              <a:t>٤- نسبه الالحاد بالعراق </a:t>
            </a:r>
            <a:r>
              <a:rPr lang="ar-KW" sz="2400" dirty="0" err="1"/>
              <a:t>دراسه</a:t>
            </a:r>
            <a:r>
              <a:rPr lang="ar-KW" sz="2400" dirty="0"/>
              <a:t> للمؤرخ جون ريكاردو كول</a:t>
            </a:r>
          </a:p>
          <a:p>
            <a:pPr marL="0" indent="0" algn="r" rtl="1">
              <a:buFontTx/>
              <a:buNone/>
              <a:defRPr/>
            </a:pPr>
            <a:r>
              <a:rPr lang="en-US" sz="2400" dirty="0">
                <a:hlinkClick r:id="rId4"/>
              </a:rPr>
              <a:t>http://www.arabpsynet.com/Documents/DocQassimAtheismPhenomenon.pdf</a:t>
            </a:r>
            <a:endParaRPr lang="ar-KW" sz="2400" dirty="0"/>
          </a:p>
          <a:p>
            <a:pPr marL="0" indent="0" algn="r" rtl="1">
              <a:buFontTx/>
              <a:buNone/>
              <a:defRPr/>
            </a:pPr>
            <a:r>
              <a:rPr lang="ar-KW" sz="2400" dirty="0"/>
              <a:t>٥- كتاب </a:t>
            </a:r>
            <a:r>
              <a:rPr lang="ar-KW" sz="2400" dirty="0" err="1"/>
              <a:t>بروتوکولات</a:t>
            </a:r>
            <a:r>
              <a:rPr lang="ar-KW" sz="2400" dirty="0"/>
              <a:t> </a:t>
            </a:r>
            <a:r>
              <a:rPr lang="ar-KW" sz="2400" dirty="0" err="1"/>
              <a:t>حکماء</a:t>
            </a:r>
            <a:r>
              <a:rPr lang="ar-KW" sz="2400" dirty="0"/>
              <a:t> صهيون، ترجمه محمد خليفة التونسي، الناشر: </a:t>
            </a:r>
            <a:r>
              <a:rPr lang="ar-KW" sz="2400" dirty="0" err="1"/>
              <a:t>مکتبة</a:t>
            </a:r>
            <a:r>
              <a:rPr lang="ar-KW" sz="2400" dirty="0"/>
              <a:t> التراث بالقاهرة. (البروتوكول الرابع )</a:t>
            </a:r>
          </a:p>
          <a:p>
            <a:pPr marL="0" indent="0" algn="r" rtl="1">
              <a:buFontTx/>
              <a:buNone/>
              <a:defRPr/>
            </a:pPr>
            <a:r>
              <a:rPr lang="en-US" sz="2400" dirty="0">
                <a:hlinkClick r:id="rId5"/>
              </a:rPr>
              <a:t>https://al-maktaba.org/book/32494/132</a:t>
            </a:r>
            <a:endParaRPr lang="ar-KW" sz="2400" dirty="0"/>
          </a:p>
          <a:p>
            <a:pPr marL="0" indent="0" algn="r" rtl="1">
              <a:buFontTx/>
              <a:buNone/>
              <a:defRPr/>
            </a:pPr>
            <a:endParaRPr lang="ar-KW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لمحتوى 2">
            <a:extLst>
              <a:ext uri="{FF2B5EF4-FFF2-40B4-BE49-F238E27FC236}">
                <a16:creationId xmlns:a16="http://schemas.microsoft.com/office/drawing/2014/main" id="{52F3DF04-9C15-4FF4-A321-96BA543CB9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</a:pPr>
            <a:r>
              <a:rPr lang="ar-KW" altLang="en-US" sz="11500" b="1"/>
              <a:t>شكرا لحسن استماعكم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ar-K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ar-K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576</Words>
  <Application>Microsoft Office PowerPoint</Application>
  <PresentationFormat>عرض على الشاشة (4:3)</PresentationFormat>
  <Paragraphs>84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2172132371 Latifah Alkhudhair</cp:lastModifiedBy>
  <cp:revision>26</cp:revision>
  <dcterms:created xsi:type="dcterms:W3CDTF">2021-11-13T18:41:30Z</dcterms:created>
  <dcterms:modified xsi:type="dcterms:W3CDTF">2022-01-16T16:06:15Z</dcterms:modified>
</cp:coreProperties>
</file>