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4"/>
  </p:sldMasterIdLst>
  <p:sldIdLst>
    <p:sldId id="256" r:id="rId5"/>
    <p:sldId id="257" r:id="rId6"/>
    <p:sldId id="258" r:id="rId7"/>
    <p:sldId id="259" r:id="rId8"/>
    <p:sldId id="260" r:id="rId9"/>
    <p:sldId id="261" r:id="rId10"/>
    <p:sldId id="263" r:id="rId11"/>
    <p:sldId id="262"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ar-SA"/>
              <a:t>انقر لتحرير نمط عنوان الشكل الرئيسي</a:t>
            </a:r>
            <a:endParaRPr lang="en-US"/>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Date Placeholder 3"/>
          <p:cNvSpPr>
            <a:spLocks noGrp="1"/>
          </p:cNvSpPr>
          <p:nvPr>
            <p:ph type="dt" sz="half" idx="10"/>
          </p:nvPr>
        </p:nvSpPr>
        <p:spPr/>
        <p:txBody>
          <a:bodyPr/>
          <a:lstStyle/>
          <a:p>
            <a:fld id="{90F0E3BC-5ED1-4842-BEA1-60209DFFB857}" type="datetimeFigureOut">
              <a:rPr lang="ar-KW" smtClean="0"/>
              <a:t>15‏/6‏/1443</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rIns="45720"/>
          <a:lstStyle/>
          <a:p>
            <a:fld id="{9701B84B-AC57-4F56-8F46-5890E984BCD8}" type="slidenum">
              <a:rPr lang="ar-KW" smtClean="0"/>
              <a:t>‹#›</a:t>
            </a:fld>
            <a:endParaRPr lang="ar-KW"/>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34402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ar-SA"/>
              <a:t>انقر لتحرير نمط عنوان الشكل الرئيسي</a:t>
            </a:r>
            <a:endParaRPr lang="en-US"/>
          </a:p>
        </p:txBody>
      </p:sp>
      <p:sp>
        <p:nvSpPr>
          <p:cNvPr id="3" name="Content Placeholder 2"/>
          <p:cNvSpPr>
            <a:spLocks noGrp="1"/>
          </p:cNvSpPr>
          <p:nvPr>
            <p:ph idx="1"/>
          </p:nvPr>
        </p:nvSpPr>
        <p:spPr/>
        <p:txBody>
          <a:bodyPr anchor="ct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90F0E3BC-5ED1-4842-BEA1-60209DFFB857}" type="datetimeFigureOut">
              <a:rPr lang="ar-KW" smtClean="0"/>
              <a:t>15‏/6‏/1443</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9701B84B-AC57-4F56-8F46-5890E984BCD8}" type="slidenum">
              <a:rPr lang="ar-KW" smtClean="0"/>
              <a:t>‹#›</a:t>
            </a:fld>
            <a:endParaRPr lang="ar-KW"/>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28932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ar-SA"/>
              <a:t>انقر لتحرير نمط عنوان الشكل الرئيسي</a:t>
            </a:r>
            <a:endParaRPr lang="en-US"/>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90F0E3BC-5ED1-4842-BEA1-60209DFFB857}" type="datetimeFigureOut">
              <a:rPr lang="ar-KW" smtClean="0"/>
              <a:t>15‏/6‏/1443</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9701B84B-AC57-4F56-8F46-5890E984BCD8}" type="slidenum">
              <a:rPr lang="ar-KW" smtClean="0"/>
              <a:t>‹#›</a:t>
            </a:fld>
            <a:endParaRPr lang="ar-KW"/>
          </a:p>
        </p:txBody>
      </p:sp>
    </p:spTree>
    <p:extLst>
      <p:ext uri="{BB962C8B-B14F-4D97-AF65-F5344CB8AC3E}">
        <p14:creationId xmlns:p14="http://schemas.microsoft.com/office/powerpoint/2010/main" val="711137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ar-SA"/>
              <a:t>انقر لتحرير نمط عنوان الشكل الرئيسي</a:t>
            </a:r>
            <a:endParaRPr lang="en-US"/>
          </a:p>
        </p:txBody>
      </p:sp>
      <p:sp>
        <p:nvSpPr>
          <p:cNvPr id="3" name="Content Placeholder 2"/>
          <p:cNvSpPr>
            <a:spLocks noGrp="1"/>
          </p:cNvSpPr>
          <p:nvPr>
            <p:ph sz="half" idx="1"/>
          </p:nvPr>
        </p:nvSpPr>
        <p:spPr>
          <a:xfrm>
            <a:off x="2605374" y="2052116"/>
            <a:ext cx="3891960" cy="399782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Content Placeholder 3"/>
          <p:cNvSpPr>
            <a:spLocks noGrp="1"/>
          </p:cNvSpPr>
          <p:nvPr>
            <p:ph sz="half" idx="2"/>
          </p:nvPr>
        </p:nvSpPr>
        <p:spPr>
          <a:xfrm>
            <a:off x="6666636" y="2052114"/>
            <a:ext cx="3894222" cy="399782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Date Placeholder 4"/>
          <p:cNvSpPr>
            <a:spLocks noGrp="1"/>
          </p:cNvSpPr>
          <p:nvPr>
            <p:ph type="dt" sz="half" idx="10"/>
          </p:nvPr>
        </p:nvSpPr>
        <p:spPr/>
        <p:txBody>
          <a:bodyPr/>
          <a:lstStyle/>
          <a:p>
            <a:fld id="{90F0E3BC-5ED1-4842-BEA1-60209DFFB857}" type="datetimeFigureOut">
              <a:rPr lang="ar-KW" smtClean="0"/>
              <a:t>15‏/6‏/1443</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9701B84B-AC57-4F56-8F46-5890E984BCD8}" type="slidenum">
              <a:rPr lang="ar-KW" smtClean="0"/>
              <a:t>‹#›</a:t>
            </a:fld>
            <a:endParaRPr lang="ar-KW"/>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62373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ar-SA"/>
              <a:t>انقر لتحرير نمط عنوان الشكل الرئيسي</a:t>
            </a:r>
            <a:endParaRPr lang="en-US"/>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2609285" y="2851331"/>
            <a:ext cx="3893623" cy="3071434"/>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666635" y="2851331"/>
            <a:ext cx="3899798" cy="3071434"/>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90F0E3BC-5ED1-4842-BEA1-60209DFFB857}" type="datetimeFigureOut">
              <a:rPr lang="ar-KW" smtClean="0"/>
              <a:t>15‏/6‏/1443</a:t>
            </a:fld>
            <a:endParaRPr lang="ar-KW"/>
          </a:p>
        </p:txBody>
      </p:sp>
      <p:sp>
        <p:nvSpPr>
          <p:cNvPr id="8" name="Footer Placeholder 7"/>
          <p:cNvSpPr>
            <a:spLocks noGrp="1"/>
          </p:cNvSpPr>
          <p:nvPr>
            <p:ph type="ftr" sz="quarter" idx="11"/>
          </p:nvPr>
        </p:nvSpPr>
        <p:spPr/>
        <p:txBody>
          <a:bodyPr/>
          <a:lstStyle/>
          <a:p>
            <a:endParaRPr lang="ar-KW"/>
          </a:p>
        </p:txBody>
      </p:sp>
      <p:sp>
        <p:nvSpPr>
          <p:cNvPr id="9" name="Slide Number Placeholder 8"/>
          <p:cNvSpPr>
            <a:spLocks noGrp="1"/>
          </p:cNvSpPr>
          <p:nvPr>
            <p:ph type="sldNum" sz="quarter" idx="12"/>
          </p:nvPr>
        </p:nvSpPr>
        <p:spPr/>
        <p:txBody>
          <a:bodyPr/>
          <a:lstStyle/>
          <a:p>
            <a:fld id="{9701B84B-AC57-4F56-8F46-5890E984BCD8}" type="slidenum">
              <a:rPr lang="ar-KW" smtClean="0"/>
              <a:t>‹#›</a:t>
            </a:fld>
            <a:endParaRPr lang="ar-KW"/>
          </a:p>
        </p:txBody>
      </p:sp>
    </p:spTree>
    <p:extLst>
      <p:ext uri="{BB962C8B-B14F-4D97-AF65-F5344CB8AC3E}">
        <p14:creationId xmlns:p14="http://schemas.microsoft.com/office/powerpoint/2010/main" val="435094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ar-SA"/>
              <a:t>انقر لتحرير نمط عنوان الشكل الرئيسي</a:t>
            </a:r>
            <a:endParaRPr lang="en-US"/>
          </a:p>
        </p:txBody>
      </p:sp>
      <p:sp>
        <p:nvSpPr>
          <p:cNvPr id="3" name="Date Placeholder 2"/>
          <p:cNvSpPr>
            <a:spLocks noGrp="1"/>
          </p:cNvSpPr>
          <p:nvPr>
            <p:ph type="dt" sz="half" idx="10"/>
          </p:nvPr>
        </p:nvSpPr>
        <p:spPr/>
        <p:txBody>
          <a:bodyPr/>
          <a:lstStyle/>
          <a:p>
            <a:fld id="{90F0E3BC-5ED1-4842-BEA1-60209DFFB857}" type="datetimeFigureOut">
              <a:rPr lang="ar-KW" smtClean="0"/>
              <a:t>15‏/6‏/1443</a:t>
            </a:fld>
            <a:endParaRPr lang="ar-KW"/>
          </a:p>
        </p:txBody>
      </p:sp>
      <p:sp>
        <p:nvSpPr>
          <p:cNvPr id="4" name="Footer Placeholder 3"/>
          <p:cNvSpPr>
            <a:spLocks noGrp="1"/>
          </p:cNvSpPr>
          <p:nvPr>
            <p:ph type="ftr" sz="quarter" idx="11"/>
          </p:nvPr>
        </p:nvSpPr>
        <p:spPr/>
        <p:txBody>
          <a:bodyPr/>
          <a:lstStyle/>
          <a:p>
            <a:endParaRPr lang="ar-KW"/>
          </a:p>
        </p:txBody>
      </p:sp>
      <p:sp>
        <p:nvSpPr>
          <p:cNvPr id="5" name="Slide Number Placeholder 4"/>
          <p:cNvSpPr>
            <a:spLocks noGrp="1"/>
          </p:cNvSpPr>
          <p:nvPr>
            <p:ph type="sldNum" sz="quarter" idx="12"/>
          </p:nvPr>
        </p:nvSpPr>
        <p:spPr/>
        <p:txBody>
          <a:bodyPr/>
          <a:lstStyle/>
          <a:p>
            <a:fld id="{9701B84B-AC57-4F56-8F46-5890E984BCD8}" type="slidenum">
              <a:rPr lang="ar-KW" smtClean="0"/>
              <a:t>‹#›</a:t>
            </a:fld>
            <a:endParaRPr lang="ar-KW"/>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03605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0F0E3BC-5ED1-4842-BEA1-60209DFFB857}" type="datetimeFigureOut">
              <a:rPr lang="ar-KW" smtClean="0"/>
              <a:t>15‏/6‏/1443</a:t>
            </a:fld>
            <a:endParaRPr lang="ar-KW"/>
          </a:p>
        </p:txBody>
      </p:sp>
      <p:sp>
        <p:nvSpPr>
          <p:cNvPr id="3" name="Footer Placeholder 2"/>
          <p:cNvSpPr>
            <a:spLocks noGrp="1"/>
          </p:cNvSpPr>
          <p:nvPr>
            <p:ph type="ftr" sz="quarter" idx="11"/>
          </p:nvPr>
        </p:nvSpPr>
        <p:spPr/>
        <p:txBody>
          <a:bodyPr/>
          <a:lstStyle/>
          <a:p>
            <a:endParaRPr lang="ar-KW"/>
          </a:p>
        </p:txBody>
      </p:sp>
      <p:sp>
        <p:nvSpPr>
          <p:cNvPr id="4" name="Slide Number Placeholder 3"/>
          <p:cNvSpPr>
            <a:spLocks noGrp="1"/>
          </p:cNvSpPr>
          <p:nvPr>
            <p:ph type="sldNum" sz="quarter" idx="12"/>
          </p:nvPr>
        </p:nvSpPr>
        <p:spPr/>
        <p:txBody>
          <a:bodyPr/>
          <a:lstStyle/>
          <a:p>
            <a:fld id="{9701B84B-AC57-4F56-8F46-5890E984BCD8}" type="slidenum">
              <a:rPr lang="ar-KW" smtClean="0"/>
              <a:t>‹#›</a:t>
            </a:fld>
            <a:endParaRPr lang="ar-KW"/>
          </a:p>
        </p:txBody>
      </p:sp>
    </p:spTree>
    <p:extLst>
      <p:ext uri="{BB962C8B-B14F-4D97-AF65-F5344CB8AC3E}">
        <p14:creationId xmlns:p14="http://schemas.microsoft.com/office/powerpoint/2010/main" val="420091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ar-SA"/>
              <a:t>انقر لتحرير نمط عنوان الشكل الرئيسي</a:t>
            </a:r>
            <a:endParaRPr lang="en-US"/>
          </a:p>
        </p:txBody>
      </p:sp>
      <p:sp>
        <p:nvSpPr>
          <p:cNvPr id="3" name="Content Placeholder 2"/>
          <p:cNvSpPr>
            <a:spLocks noGrp="1"/>
          </p:cNvSpPr>
          <p:nvPr>
            <p:ph idx="1"/>
          </p:nvPr>
        </p:nvSpPr>
        <p:spPr>
          <a:xfrm>
            <a:off x="5120154" y="805818"/>
            <a:ext cx="5446278" cy="5244126"/>
          </a:xfrm>
        </p:spPr>
        <p:txBody>
          <a:bodyPr anchor="ct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90F0E3BC-5ED1-4842-BEA1-60209DFFB857}" type="datetimeFigureOut">
              <a:rPr lang="ar-KW" smtClean="0"/>
              <a:t>15‏/6‏/1443</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9701B84B-AC57-4F56-8F46-5890E984BCD8}" type="slidenum">
              <a:rPr lang="ar-KW" smtClean="0"/>
              <a:t>‹#›</a:t>
            </a:fld>
            <a:endParaRPr lang="ar-KW"/>
          </a:p>
        </p:txBody>
      </p:sp>
    </p:spTree>
    <p:extLst>
      <p:ext uri="{BB962C8B-B14F-4D97-AF65-F5344CB8AC3E}">
        <p14:creationId xmlns:p14="http://schemas.microsoft.com/office/powerpoint/2010/main" val="393336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ar-SA"/>
              <a:t>انقر لتحرير نمط عنوان الشكل الرئيسي</a:t>
            </a:r>
            <a:endParaRPr lang="en-US"/>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90F0E3BC-5ED1-4842-BEA1-60209DFFB857}" type="datetimeFigureOut">
              <a:rPr lang="ar-KW" smtClean="0"/>
              <a:t>15‏/6‏/1443</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9701B84B-AC57-4F56-8F46-5890E984BCD8}" type="slidenum">
              <a:rPr lang="ar-KW" smtClean="0"/>
              <a:t>‹#›</a:t>
            </a:fld>
            <a:endParaRPr lang="ar-KW"/>
          </a:p>
        </p:txBody>
      </p:sp>
    </p:spTree>
    <p:extLst>
      <p:ext uri="{BB962C8B-B14F-4D97-AF65-F5344CB8AC3E}">
        <p14:creationId xmlns:p14="http://schemas.microsoft.com/office/powerpoint/2010/main" val="822209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90F0E3BC-5ED1-4842-BEA1-60209DFFB857}" type="datetimeFigureOut">
              <a:rPr lang="ar-KW" smtClean="0"/>
              <a:t>15‏/6‏/1443</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9701B84B-AC57-4F56-8F46-5890E984BCD8}" type="slidenum">
              <a:rPr lang="ar-KW" smtClean="0"/>
              <a:t>‹#›</a:t>
            </a:fld>
            <a:endParaRPr lang="ar-KW"/>
          </a:p>
        </p:txBody>
      </p:sp>
    </p:spTree>
    <p:extLst>
      <p:ext uri="{BB962C8B-B14F-4D97-AF65-F5344CB8AC3E}">
        <p14:creationId xmlns:p14="http://schemas.microsoft.com/office/powerpoint/2010/main" val="3215491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90F0E3BC-5ED1-4842-BEA1-60209DFFB857}" type="datetimeFigureOut">
              <a:rPr lang="ar-KW" smtClean="0"/>
              <a:t>15‏/6‏/1443</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9701B84B-AC57-4F56-8F46-5890E984BCD8}" type="slidenum">
              <a:rPr lang="ar-KW" smtClean="0"/>
              <a:t>‹#›</a:t>
            </a:fld>
            <a:endParaRPr lang="ar-KW"/>
          </a:p>
        </p:txBody>
      </p:sp>
    </p:spTree>
    <p:extLst>
      <p:ext uri="{BB962C8B-B14F-4D97-AF65-F5344CB8AC3E}">
        <p14:creationId xmlns:p14="http://schemas.microsoft.com/office/powerpoint/2010/main" val="2688374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ar-SA"/>
              <a:t>انقر لتحرير نمط عنوان الشكل الرئيسي</a:t>
            </a:r>
            <a:endParaRPr lang="en-US"/>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90F0E3BC-5ED1-4842-BEA1-60209DFFB857}" type="datetimeFigureOut">
              <a:rPr lang="ar-KW" smtClean="0"/>
              <a:t>15‏/6‏/1443</a:t>
            </a:fld>
            <a:endParaRPr lang="ar-KW"/>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ar-KW"/>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9701B84B-AC57-4F56-8F46-5890E984BCD8}" type="slidenum">
              <a:rPr lang="ar-KW" smtClean="0"/>
              <a:t>‹#›</a:t>
            </a:fld>
            <a:endParaRPr lang="ar-KW"/>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8244748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9.xml"/><Relationship Id="rId5" Type="http://schemas.openxmlformats.org/officeDocument/2006/relationships/image" Target="../media/image6.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9.xml"/><Relationship Id="rId5" Type="http://schemas.openxmlformats.org/officeDocument/2006/relationships/image" Target="../media/image7.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image" Target="../media/image5.jpeg"/><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drugs.ie/ar/drugs_info/arabic_types_of_drugs/" TargetMode="External"/><Relationship Id="rId2" Type="http://schemas.openxmlformats.org/officeDocument/2006/relationships/hyperlink" Target="https://www.moh.gov.sa/HealthAwareness/Campaigns/Antidrug/Pages/default.aspx" TargetMode="External"/><Relationship Id="rId1" Type="http://schemas.openxmlformats.org/officeDocument/2006/relationships/slideLayout" Target="../slideLayouts/slideLayout2.xml"/><Relationship Id="rId5" Type="http://schemas.openxmlformats.org/officeDocument/2006/relationships/hyperlink" Target="https://www.thecabinarabic.com/&#1575;&#1604;&#1605;&#1583;&#1608;&#1606;&#1577;/6-&#1591;&#1585;&#1602;-&#1604;&#1604;&#1608;&#1602;&#1575;&#1610;&#1577;-&#1575;&#1604;&#1605;&#1576;&#1603;&#1585;&#1577;-&#1605;&#1606;-&#1575;&#1604;&#1573;&#1583;&#1605;&#1575;&#1606;/" TargetMode="External"/><Relationship Id="rId4" Type="http://schemas.openxmlformats.org/officeDocument/2006/relationships/hyperlink" Target="https://www.moi.gov.kw/main/content/docs/antidrug/ar/addiction-causes-solution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7FEDC59-3DA2-4E33-B721-7B9F2DB78661}"/>
              </a:ext>
            </a:extLst>
          </p:cNvPr>
          <p:cNvSpPr>
            <a:spLocks noGrp="1"/>
          </p:cNvSpPr>
          <p:nvPr>
            <p:ph type="ctrTitle"/>
          </p:nvPr>
        </p:nvSpPr>
        <p:spPr/>
        <p:txBody>
          <a:bodyPr/>
          <a:lstStyle/>
          <a:p>
            <a:r>
              <a:rPr lang="ar-KW" sz="8800"/>
              <a:t>المخدرات</a:t>
            </a:r>
            <a:br>
              <a:rPr lang="ar-KW"/>
            </a:br>
            <a:endParaRPr lang="ar-KW"/>
          </a:p>
        </p:txBody>
      </p:sp>
      <p:sp>
        <p:nvSpPr>
          <p:cNvPr id="3" name="عنوان فرعي 2">
            <a:extLst>
              <a:ext uri="{FF2B5EF4-FFF2-40B4-BE49-F238E27FC236}">
                <a16:creationId xmlns:a16="http://schemas.microsoft.com/office/drawing/2014/main" id="{D81B4E83-A50E-49A2-A591-BE2AA084A110}"/>
              </a:ext>
            </a:extLst>
          </p:cNvPr>
          <p:cNvSpPr>
            <a:spLocks noGrp="1"/>
          </p:cNvSpPr>
          <p:nvPr>
            <p:ph type="subTitle" idx="1"/>
          </p:nvPr>
        </p:nvSpPr>
        <p:spPr/>
        <p:txBody>
          <a:bodyPr>
            <a:normAutofit/>
          </a:bodyPr>
          <a:lstStyle/>
          <a:p>
            <a:r>
              <a:rPr lang="ar-KW" sz="1400"/>
              <a:t>الطالبة: خديجة مصبح سالم</a:t>
            </a:r>
          </a:p>
          <a:p>
            <a:r>
              <a:rPr lang="ar-KW" sz="1400"/>
              <a:t>اشراف الدكتور: احمد </a:t>
            </a:r>
            <a:r>
              <a:rPr lang="ar-KW" sz="1400" err="1"/>
              <a:t>الذايدي</a:t>
            </a:r>
            <a:endParaRPr lang="ar-KW" sz="1400"/>
          </a:p>
        </p:txBody>
      </p:sp>
    </p:spTree>
    <p:extLst>
      <p:ext uri="{BB962C8B-B14F-4D97-AF65-F5344CB8AC3E}">
        <p14:creationId xmlns:p14="http://schemas.microsoft.com/office/powerpoint/2010/main" val="51846445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2"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24" name="Rectangle 23">
            <a:extLst>
              <a:ext uri="{FF2B5EF4-FFF2-40B4-BE49-F238E27FC236}">
                <a16:creationId xmlns:a16="http://schemas.microsoft.com/office/drawing/2014/main" id="{40C8693A-B687-4F5E-B86B-B4F11D523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D51084F9-D042-49BE-9E1A-43E583B98F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28" name="Picture 27">
            <a:extLst>
              <a:ext uri="{FF2B5EF4-FFF2-40B4-BE49-F238E27FC236}">
                <a16:creationId xmlns:a16="http://schemas.microsoft.com/office/drawing/2014/main" id="{EE65CA45-264D-4FD3-9249-3CB04EC97E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alphaModFix/>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30" name="Rectangle 29">
            <a:extLst>
              <a:ext uri="{FF2B5EF4-FFF2-40B4-BE49-F238E27FC236}">
                <a16:creationId xmlns:a16="http://schemas.microsoft.com/office/drawing/2014/main" id="{E7B58214-716F-43B8-8272-85CE2B9AB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A5C070E-7DB1-4147-B6A8-D14B9C40E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31070C9-36CD-4B65-8159-324995821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عنوان 2">
            <a:extLst>
              <a:ext uri="{FF2B5EF4-FFF2-40B4-BE49-F238E27FC236}">
                <a16:creationId xmlns:a16="http://schemas.microsoft.com/office/drawing/2014/main" id="{4653BC07-228E-4936-972B-F03B3BED4108}"/>
              </a:ext>
            </a:extLst>
          </p:cNvPr>
          <p:cNvSpPr>
            <a:spLocks noGrp="1"/>
          </p:cNvSpPr>
          <p:nvPr>
            <p:ph type="title"/>
          </p:nvPr>
        </p:nvSpPr>
        <p:spPr>
          <a:xfrm>
            <a:off x="1969803" y="808056"/>
            <a:ext cx="8608037" cy="1077229"/>
          </a:xfrm>
        </p:spPr>
        <p:txBody>
          <a:bodyPr vert="horz" lIns="91440" tIns="45720" rIns="91440" bIns="45720" rtlCol="0" anchor="t">
            <a:normAutofit/>
          </a:bodyPr>
          <a:lstStyle/>
          <a:p>
            <a:pPr rtl="0"/>
            <a:r>
              <a:rPr lang="en-US" sz="3400"/>
              <a:t>تعريف المخدرات</a:t>
            </a:r>
          </a:p>
        </p:txBody>
      </p:sp>
      <p:sp>
        <p:nvSpPr>
          <p:cNvPr id="4" name="عنصر نائب للنص 3">
            <a:extLst>
              <a:ext uri="{FF2B5EF4-FFF2-40B4-BE49-F238E27FC236}">
                <a16:creationId xmlns:a16="http://schemas.microsoft.com/office/drawing/2014/main" id="{B9574388-402C-48AB-A613-F59015DFF3C7}"/>
              </a:ext>
            </a:extLst>
          </p:cNvPr>
          <p:cNvSpPr>
            <a:spLocks noGrp="1"/>
          </p:cNvSpPr>
          <p:nvPr>
            <p:ph type="body" sz="half" idx="2"/>
          </p:nvPr>
        </p:nvSpPr>
        <p:spPr>
          <a:xfrm>
            <a:off x="1975805" y="2052116"/>
            <a:ext cx="2908167" cy="3997828"/>
          </a:xfrm>
        </p:spPr>
        <p:txBody>
          <a:bodyPr vert="horz" lIns="91440" tIns="45720" rIns="91440" bIns="45720" rtlCol="0" anchor="ctr">
            <a:normAutofit/>
          </a:bodyPr>
          <a:lstStyle/>
          <a:p>
            <a:pPr rtl="0">
              <a:buFont typeface="Wingdings" panose="05000000000000000000" pitchFamily="2" charset="2"/>
              <a:buChar char="§"/>
            </a:pPr>
            <a:r>
              <a:rPr lang="en-US" sz="1600"/>
              <a:t>هي كل مادة نباتية او مصنعة تحتوي على عناصر منومة او مسكنة او مفترة والتي اذا استخدمت في غير الأغراض الطبية المعدة لها فانها تصيب الجسم بالفتور والخمول وتشل نشاطه كما تصيب الجهاز العصبي والتنفسي والدوري بالامراض المزمنة وكما تؤدي الي حاله من التعود او ما يسمى الإدمان </a:t>
            </a:r>
          </a:p>
        </p:txBody>
      </p:sp>
      <p:pic>
        <p:nvPicPr>
          <p:cNvPr id="5" name="صورة 5">
            <a:extLst>
              <a:ext uri="{FF2B5EF4-FFF2-40B4-BE49-F238E27FC236}">
                <a16:creationId xmlns:a16="http://schemas.microsoft.com/office/drawing/2014/main" id="{1F94FBC3-3DBD-BF4D-A8F7-AA8E6BBA5BE3}"/>
              </a:ext>
            </a:extLst>
          </p:cNvPr>
          <p:cNvPicPr>
            <a:picLocks noGrp="1" noChangeAspect="1"/>
          </p:cNvPicPr>
          <p:nvPr>
            <p:ph type="pic" idx="1"/>
          </p:nvPr>
        </p:nvPicPr>
        <p:blipFill rotWithShape="1">
          <a:blip r:embed="rId5" cstate="email">
            <a:extLst>
              <a:ext uri="{28A0092B-C50C-407E-A947-70E740481C1C}">
                <a14:useLocalDpi xmlns:a14="http://schemas.microsoft.com/office/drawing/2010/main"/>
              </a:ext>
            </a:extLst>
          </a:blip>
          <a:srcRect/>
          <a:stretch/>
        </p:blipFill>
        <p:spPr>
          <a:xfrm>
            <a:off x="5432992" y="2348779"/>
            <a:ext cx="4818974" cy="337346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6" name="Rectangle 35">
            <a:extLst>
              <a:ext uri="{FF2B5EF4-FFF2-40B4-BE49-F238E27FC236}">
                <a16:creationId xmlns:a16="http://schemas.microsoft.com/office/drawing/2014/main" id="{89C35FB2-5194-4BE0-92D0-464E2B711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3000242"/>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2"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24" name="Rectangle 23">
            <a:extLst>
              <a:ext uri="{FF2B5EF4-FFF2-40B4-BE49-F238E27FC236}">
                <a16:creationId xmlns:a16="http://schemas.microsoft.com/office/drawing/2014/main" id="{A97B08B2-0DA5-4B7F-A47D-5C15ECFB0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صورة 5">
            <a:extLst>
              <a:ext uri="{FF2B5EF4-FFF2-40B4-BE49-F238E27FC236}">
                <a16:creationId xmlns:a16="http://schemas.microsoft.com/office/drawing/2014/main" id="{B1E71AE3-A590-9A42-A474-B5B5C8034CC5}"/>
              </a:ext>
            </a:extLst>
          </p:cNvPr>
          <p:cNvPicPr>
            <a:picLocks noGrp="1" noChangeAspect="1"/>
          </p:cNvPicPr>
          <p:nvPr>
            <p:ph type="pic" idx="1"/>
          </p:nvPr>
        </p:nvPicPr>
        <p:blipFill rotWithShape="1">
          <a:blip r:embed="rId5" cstate="email">
            <a:extLst>
              <a:ext uri="{28A0092B-C50C-407E-A947-70E740481C1C}">
                <a14:useLocalDpi xmlns:a14="http://schemas.microsoft.com/office/drawing/2010/main"/>
              </a:ext>
            </a:extLst>
          </a:blip>
          <a:srcRect/>
          <a:stretch/>
        </p:blipFill>
        <p:spPr>
          <a:xfrm>
            <a:off x="20" y="227"/>
            <a:ext cx="12191675" cy="6858000"/>
          </a:xfrm>
          <a:prstGeom prst="rect">
            <a:avLst/>
          </a:prstGeom>
        </p:spPr>
      </p:pic>
      <p:pic>
        <p:nvPicPr>
          <p:cNvPr id="26" name="Picture 25">
            <a:extLst>
              <a:ext uri="{FF2B5EF4-FFF2-40B4-BE49-F238E27FC236}">
                <a16:creationId xmlns:a16="http://schemas.microsoft.com/office/drawing/2014/main" id="{19C770FC-6D2D-4B73-8219-CFEB0B146F7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28" name="Picture 27">
            <a:extLst>
              <a:ext uri="{FF2B5EF4-FFF2-40B4-BE49-F238E27FC236}">
                <a16:creationId xmlns:a16="http://schemas.microsoft.com/office/drawing/2014/main" id="{2DD31FDA-BCB5-4B8D-8FB8-8CCF019C9F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alphaModFix/>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30" name="Rectangle 29">
            <a:extLst>
              <a:ext uri="{FF2B5EF4-FFF2-40B4-BE49-F238E27FC236}">
                <a16:creationId xmlns:a16="http://schemas.microsoft.com/office/drawing/2014/main" id="{590A298A-601D-412F-9A93-09DCA9DBE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474A3CD-596C-4FAC-8913-C98848CD2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6A99299-7151-43AF-94CF-2ADA8412B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5" y="0"/>
            <a:ext cx="443147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عنوان 2">
            <a:extLst>
              <a:ext uri="{FF2B5EF4-FFF2-40B4-BE49-F238E27FC236}">
                <a16:creationId xmlns:a16="http://schemas.microsoft.com/office/drawing/2014/main" id="{3513B11D-8D37-4CC5-BE39-8D7B4B14730B}"/>
              </a:ext>
            </a:extLst>
          </p:cNvPr>
          <p:cNvSpPr>
            <a:spLocks noGrp="1"/>
          </p:cNvSpPr>
          <p:nvPr>
            <p:ph type="title"/>
          </p:nvPr>
        </p:nvSpPr>
        <p:spPr>
          <a:xfrm>
            <a:off x="1974738" y="808056"/>
            <a:ext cx="2659944" cy="1225532"/>
          </a:xfrm>
        </p:spPr>
        <p:txBody>
          <a:bodyPr vert="horz" lIns="91440" tIns="45720" rIns="91440" bIns="45720" rtlCol="0" anchor="t">
            <a:normAutofit/>
          </a:bodyPr>
          <a:lstStyle/>
          <a:p>
            <a:pPr rtl="0"/>
            <a:r>
              <a:rPr lang="en-US" sz="2600"/>
              <a:t>أنواع المخدرات</a:t>
            </a:r>
          </a:p>
        </p:txBody>
      </p:sp>
      <p:sp>
        <p:nvSpPr>
          <p:cNvPr id="4" name="عنصر نائب للنص 3">
            <a:extLst>
              <a:ext uri="{FF2B5EF4-FFF2-40B4-BE49-F238E27FC236}">
                <a16:creationId xmlns:a16="http://schemas.microsoft.com/office/drawing/2014/main" id="{BB22699F-5608-498B-AAD5-6239492020E3}"/>
              </a:ext>
            </a:extLst>
          </p:cNvPr>
          <p:cNvSpPr>
            <a:spLocks noGrp="1"/>
          </p:cNvSpPr>
          <p:nvPr>
            <p:ph type="body" sz="half" idx="2"/>
          </p:nvPr>
        </p:nvSpPr>
        <p:spPr>
          <a:xfrm>
            <a:off x="1966281" y="2171700"/>
            <a:ext cx="2668401" cy="3878243"/>
          </a:xfrm>
        </p:spPr>
        <p:txBody>
          <a:bodyPr vert="horz" lIns="91440" tIns="45720" rIns="91440" bIns="45720" rtlCol="0" anchor="ctr">
            <a:normAutofit/>
          </a:bodyPr>
          <a:lstStyle/>
          <a:p>
            <a:pPr marL="342900" indent="-342900" rtl="0">
              <a:buFont typeface="Wingdings" panose="05000000000000000000" pitchFamily="2" charset="2"/>
              <a:buChar char="§"/>
            </a:pPr>
            <a:r>
              <a:rPr lang="en-US" sz="1600"/>
              <a:t>مهدئات</a:t>
            </a:r>
          </a:p>
          <a:p>
            <a:pPr marL="342900" indent="-342900" rtl="0">
              <a:buFont typeface="Wingdings" panose="05000000000000000000" pitchFamily="2" charset="2"/>
              <a:buChar char="§"/>
            </a:pPr>
            <a:r>
              <a:rPr lang="en-US" sz="1600"/>
              <a:t>منشطات</a:t>
            </a:r>
          </a:p>
          <a:p>
            <a:pPr marL="342900" indent="-342900" rtl="0">
              <a:buFont typeface="Wingdings" panose="05000000000000000000" pitchFamily="2" charset="2"/>
              <a:buChar char="§"/>
            </a:pPr>
            <a:r>
              <a:rPr lang="en-US" sz="1600"/>
              <a:t>مهلوسات </a:t>
            </a:r>
          </a:p>
          <a:p>
            <a:pPr marL="342900" indent="-342900" rtl="0">
              <a:buFont typeface="Wingdings" panose="05000000000000000000" pitchFamily="2" charset="2"/>
              <a:buChar char="§"/>
            </a:pPr>
            <a:r>
              <a:rPr lang="en-US" sz="1600"/>
              <a:t>مثيرات جنسية</a:t>
            </a:r>
          </a:p>
        </p:txBody>
      </p:sp>
      <p:sp>
        <p:nvSpPr>
          <p:cNvPr id="36" name="Rectangle 35">
            <a:extLst>
              <a:ext uri="{FF2B5EF4-FFF2-40B4-BE49-F238E27FC236}">
                <a16:creationId xmlns:a16="http://schemas.microsoft.com/office/drawing/2014/main" id="{09BB4655-F250-4A6F-9526-13AFF6118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3755"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617787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DDAB40-2F22-42C3-BD8E-BE5D85E7A913}"/>
              </a:ext>
            </a:extLst>
          </p:cNvPr>
          <p:cNvSpPr>
            <a:spLocks noGrp="1"/>
          </p:cNvSpPr>
          <p:nvPr>
            <p:ph type="ctrTitle"/>
          </p:nvPr>
        </p:nvSpPr>
        <p:spPr>
          <a:xfrm>
            <a:off x="1171575" y="2276475"/>
            <a:ext cx="6958299" cy="4295775"/>
          </a:xfrm>
        </p:spPr>
        <p:txBody>
          <a:bodyPr>
            <a:normAutofit/>
          </a:bodyPr>
          <a:lstStyle/>
          <a:p>
            <a:r>
              <a:rPr lang="ar-KW" sz="3200">
                <a:solidFill>
                  <a:schemeClr val="tx2">
                    <a:lumMod val="50000"/>
                  </a:schemeClr>
                </a:solidFill>
              </a:rPr>
              <a:t>1-  تعود على الفرد:</a:t>
            </a:r>
            <a:br>
              <a:rPr lang="ar-KW" sz="3200"/>
            </a:br>
            <a:r>
              <a:rPr lang="ar-KW" sz="3200"/>
              <a:t>  </a:t>
            </a:r>
            <a:r>
              <a:rPr lang="ar-KW" sz="2400"/>
              <a:t>ضعف الوازع الديني – رفقاء السوء –توفير المال بكثرة </a:t>
            </a:r>
            <a:br>
              <a:rPr lang="ar-KW" sz="3200"/>
            </a:br>
            <a:br>
              <a:rPr lang="ar-KW" sz="3200"/>
            </a:br>
            <a:r>
              <a:rPr lang="ar-KW" sz="3200">
                <a:solidFill>
                  <a:schemeClr val="tx2">
                    <a:lumMod val="50000"/>
                  </a:schemeClr>
                </a:solidFill>
              </a:rPr>
              <a:t>2-  تعود على الاسرة:</a:t>
            </a:r>
            <a:br>
              <a:rPr lang="ar-KW" sz="3200"/>
            </a:br>
            <a:r>
              <a:rPr lang="ar-KW" sz="2400"/>
              <a:t>  ادمان احد الوالدين – القسوة الزائدة على الأبناء –انشغال الوالدين عن الأبناء – ضغط الاسرة</a:t>
            </a:r>
            <a:br>
              <a:rPr lang="ar-KW" sz="3200"/>
            </a:br>
            <a:br>
              <a:rPr lang="ar-KW" sz="3200"/>
            </a:br>
            <a:r>
              <a:rPr lang="ar-KW" sz="3200">
                <a:solidFill>
                  <a:schemeClr val="tx2">
                    <a:lumMod val="50000"/>
                  </a:schemeClr>
                </a:solidFill>
              </a:rPr>
              <a:t>3- تعود على المجتمع:</a:t>
            </a:r>
            <a:br>
              <a:rPr lang="ar-KW" sz="3200"/>
            </a:br>
            <a:r>
              <a:rPr lang="ar-KW" sz="2400"/>
              <a:t>غياب رسالة المدرسة – توفير مواد الإدمان عن طريق المهربين والمروجين – قلت دور وسائل الاعلام المختلفة.</a:t>
            </a:r>
          </a:p>
        </p:txBody>
      </p:sp>
      <p:sp>
        <p:nvSpPr>
          <p:cNvPr id="3" name="عنوان فرعي 2">
            <a:extLst>
              <a:ext uri="{FF2B5EF4-FFF2-40B4-BE49-F238E27FC236}">
                <a16:creationId xmlns:a16="http://schemas.microsoft.com/office/drawing/2014/main" id="{47D41F4C-F056-4460-80E1-6C5B4946C625}"/>
              </a:ext>
            </a:extLst>
          </p:cNvPr>
          <p:cNvSpPr>
            <a:spLocks noGrp="1"/>
          </p:cNvSpPr>
          <p:nvPr>
            <p:ph type="subTitle" idx="1"/>
          </p:nvPr>
        </p:nvSpPr>
        <p:spPr>
          <a:xfrm>
            <a:off x="2772274" y="-409574"/>
            <a:ext cx="5357600" cy="2495549"/>
          </a:xfrm>
        </p:spPr>
        <p:txBody>
          <a:bodyPr>
            <a:normAutofit/>
          </a:bodyPr>
          <a:lstStyle/>
          <a:p>
            <a:pPr algn="ctr"/>
            <a:r>
              <a:rPr lang="ar-KW" sz="4800"/>
              <a:t>أسباب المخدرات:</a:t>
            </a:r>
          </a:p>
        </p:txBody>
      </p:sp>
    </p:spTree>
    <p:extLst>
      <p:ext uri="{BB962C8B-B14F-4D97-AF65-F5344CB8AC3E}">
        <p14:creationId xmlns:p14="http://schemas.microsoft.com/office/powerpoint/2010/main" val="25744083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38" name="Picture 10">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39" name="Picture 12">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40" name="Rectangle 14">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16">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18">
            <a:extLst>
              <a:ext uri="{FF2B5EF4-FFF2-40B4-BE49-F238E27FC236}">
                <a16:creationId xmlns:a16="http://schemas.microsoft.com/office/drawing/2014/main" id="{E1F0989E-BFBB-43E4-927B-2C51C7AE2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20">
            <a:extLst>
              <a:ext uri="{FF2B5EF4-FFF2-40B4-BE49-F238E27FC236}">
                <a16:creationId xmlns:a16="http://schemas.microsoft.com/office/drawing/2014/main" id="{8ACA2469-91AA-459B-A5DD-8FFC0F70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a:extLst>
              <a:ext uri="{FF2B5EF4-FFF2-40B4-BE49-F238E27FC236}">
                <a16:creationId xmlns:a16="http://schemas.microsoft.com/office/drawing/2014/main" id="{97860FD2-CA19-4064-AA6F-68050C3D2011}"/>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25" name="Rectangle 24">
            <a:extLst>
              <a:ext uri="{FF2B5EF4-FFF2-40B4-BE49-F238E27FC236}">
                <a16:creationId xmlns:a16="http://schemas.microsoft.com/office/drawing/2014/main" id="{8CD557CE-2AB8-44E1-AABA-A21D2274F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58DCB6E5-A344-4A17-A353-EC4D71E6C4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4D82F4F2-6117-4CCD-94A7-4AFD603EC3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alphaModFix/>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3CCA9FB2-FFC7-4B6D-8E30-9D2CC14E7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CF6D6F6-E7F9-4521-BD22-74A61D8ED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B566E74-1425-46AC-885D-D2DAEE365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عنوان 1">
            <a:extLst>
              <a:ext uri="{FF2B5EF4-FFF2-40B4-BE49-F238E27FC236}">
                <a16:creationId xmlns:a16="http://schemas.microsoft.com/office/drawing/2014/main" id="{1DEAF8B2-5D94-410D-BDD9-8B7DF1DC940A}"/>
              </a:ext>
            </a:extLst>
          </p:cNvPr>
          <p:cNvSpPr>
            <a:spLocks noGrp="1"/>
          </p:cNvSpPr>
          <p:nvPr>
            <p:ph type="title"/>
          </p:nvPr>
        </p:nvSpPr>
        <p:spPr>
          <a:xfrm>
            <a:off x="1969804" y="808056"/>
            <a:ext cx="3317492" cy="1077229"/>
          </a:xfrm>
        </p:spPr>
        <p:txBody>
          <a:bodyPr vert="horz" lIns="91440" tIns="45720" rIns="91440" bIns="45720" rtlCol="0" anchor="t">
            <a:normAutofit/>
          </a:bodyPr>
          <a:lstStyle/>
          <a:p>
            <a:pPr algn="l" rtl="0"/>
            <a:endParaRPr lang="en-US"/>
          </a:p>
        </p:txBody>
      </p:sp>
      <p:pic>
        <p:nvPicPr>
          <p:cNvPr id="7" name="صورة 7">
            <a:extLst>
              <a:ext uri="{FF2B5EF4-FFF2-40B4-BE49-F238E27FC236}">
                <a16:creationId xmlns:a16="http://schemas.microsoft.com/office/drawing/2014/main" id="{4E22EA7A-6101-F540-B476-C62603146047}"/>
              </a:ext>
            </a:extLst>
          </p:cNvPr>
          <p:cNvPicPr>
            <a:picLocks noGrp="1" noChangeAspect="1"/>
          </p:cNvPicPr>
          <p:nvPr>
            <p:ph sz="half" idx="1"/>
          </p:nvPr>
        </p:nvPicPr>
        <p:blipFill>
          <a:blip r:embed="rId5" cstate="email">
            <a:extLst>
              <a:ext uri="{28A0092B-C50C-407E-A947-70E740481C1C}">
                <a14:useLocalDpi xmlns:a14="http://schemas.microsoft.com/office/drawing/2010/main"/>
              </a:ext>
            </a:extLst>
          </a:blip>
          <a:stretch>
            <a:fillRect/>
          </a:stretch>
        </p:blipFill>
        <p:spPr>
          <a:xfrm>
            <a:off x="1970088" y="2387440"/>
            <a:ext cx="3317875" cy="3327720"/>
          </a:xfrm>
        </p:spPr>
      </p:pic>
      <p:pic>
        <p:nvPicPr>
          <p:cNvPr id="6" name="صورة 6">
            <a:extLst>
              <a:ext uri="{FF2B5EF4-FFF2-40B4-BE49-F238E27FC236}">
                <a16:creationId xmlns:a16="http://schemas.microsoft.com/office/drawing/2014/main" id="{38D59D65-3366-D54A-A311-0FFA4AD35E5C}"/>
              </a:ext>
            </a:extLst>
          </p:cNvPr>
          <p:cNvPicPr>
            <a:picLocks noGrp="1" noChangeAspect="1"/>
          </p:cNvPicPr>
          <p:nvPr>
            <p:ph sz="half" idx="2"/>
          </p:nvPr>
        </p:nvPicPr>
        <p:blipFill>
          <a:blip r:embed="rId6" cstate="email">
            <a:extLst>
              <a:ext uri="{28A0092B-C50C-407E-A947-70E740481C1C}">
                <a14:useLocalDpi xmlns:a14="http://schemas.microsoft.com/office/drawing/2010/main"/>
              </a:ext>
            </a:extLst>
          </a:blip>
          <a:stretch>
            <a:fillRect/>
          </a:stretch>
        </p:blipFill>
        <p:spPr>
          <a:xfrm>
            <a:off x="6094766" y="1568684"/>
            <a:ext cx="4651619" cy="3721295"/>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7" name="Rectangle 36">
            <a:extLst>
              <a:ext uri="{FF2B5EF4-FFF2-40B4-BE49-F238E27FC236}">
                <a16:creationId xmlns:a16="http://schemas.microsoft.com/office/drawing/2014/main" id="{06858379-D070-40E4-8A3D-F29E90C5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109336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141" name="Picture 112">
            <a:extLst>
              <a:ext uri="{FF2B5EF4-FFF2-40B4-BE49-F238E27FC236}">
                <a16:creationId xmlns:a16="http://schemas.microsoft.com/office/drawing/2014/main" id="{28EFE003-9D09-41C6-96F7-08F412E93E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42" name="Picture 114">
            <a:extLst>
              <a:ext uri="{FF2B5EF4-FFF2-40B4-BE49-F238E27FC236}">
                <a16:creationId xmlns:a16="http://schemas.microsoft.com/office/drawing/2014/main" id="{6C1CA64A-BFC0-4049-8FD1-6EB8DD837F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143" name="Rectangle 116">
            <a:extLst>
              <a:ext uri="{FF2B5EF4-FFF2-40B4-BE49-F238E27FC236}">
                <a16:creationId xmlns:a16="http://schemas.microsoft.com/office/drawing/2014/main" id="{8813CE82-4287-411D-B8F5-A58090D4B4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4" name="Rectangle 118">
            <a:extLst>
              <a:ext uri="{FF2B5EF4-FFF2-40B4-BE49-F238E27FC236}">
                <a16:creationId xmlns:a16="http://schemas.microsoft.com/office/drawing/2014/main" id="{C5805B62-836B-4F13-A8A3-9A7A777F1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5" name="Rectangle 120">
            <a:extLst>
              <a:ext uri="{FF2B5EF4-FFF2-40B4-BE49-F238E27FC236}">
                <a16:creationId xmlns:a16="http://schemas.microsoft.com/office/drawing/2014/main" id="{F30ECDC5-1E4A-46CE-BE82-F6E27CC2C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6" name="Rectangle 122">
            <a:extLst>
              <a:ext uri="{FF2B5EF4-FFF2-40B4-BE49-F238E27FC236}">
                <a16:creationId xmlns:a16="http://schemas.microsoft.com/office/drawing/2014/main" id="{18D50559-9A72-4280-9D04-45F7A5598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7" name="TextBox 124">
            <a:extLst>
              <a:ext uri="{FF2B5EF4-FFF2-40B4-BE49-F238E27FC236}">
                <a16:creationId xmlns:a16="http://schemas.microsoft.com/office/drawing/2014/main" id="{4E1EB040-7C69-463D-B15C-3AB2F5599A8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148" name="Rectangle 126">
            <a:extLst>
              <a:ext uri="{FF2B5EF4-FFF2-40B4-BE49-F238E27FC236}">
                <a16:creationId xmlns:a16="http://schemas.microsoft.com/office/drawing/2014/main" id="{C5E448A1-B451-4011-8679-362663945E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9" name="Picture 128">
            <a:extLst>
              <a:ext uri="{FF2B5EF4-FFF2-40B4-BE49-F238E27FC236}">
                <a16:creationId xmlns:a16="http://schemas.microsoft.com/office/drawing/2014/main" id="{EC79A7F0-84F4-4573-A826-7FFE90EC8B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50" name="Picture 130">
            <a:extLst>
              <a:ext uri="{FF2B5EF4-FFF2-40B4-BE49-F238E27FC236}">
                <a16:creationId xmlns:a16="http://schemas.microsoft.com/office/drawing/2014/main" id="{05967154-B8C4-4E0F-8912-47269F440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alphaModFix/>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151" name="Rectangle 132">
            <a:extLst>
              <a:ext uri="{FF2B5EF4-FFF2-40B4-BE49-F238E27FC236}">
                <a16:creationId xmlns:a16="http://schemas.microsoft.com/office/drawing/2014/main" id="{1A529AB9-1A78-4121-AE3E-2E42DA1EC9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34">
            <a:extLst>
              <a:ext uri="{FF2B5EF4-FFF2-40B4-BE49-F238E27FC236}">
                <a16:creationId xmlns:a16="http://schemas.microsoft.com/office/drawing/2014/main" id="{28F5C491-BE48-45D7-986E-D6B7930D82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36">
            <a:extLst>
              <a:ext uri="{FF2B5EF4-FFF2-40B4-BE49-F238E27FC236}">
                <a16:creationId xmlns:a16="http://schemas.microsoft.com/office/drawing/2014/main" id="{F0EA5102-6D8C-4E4F-A08B-59F6C105F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9B1736BA-3E44-4F7E-8662-805D76ABCC42}"/>
              </a:ext>
            </a:extLst>
          </p:cNvPr>
          <p:cNvSpPr>
            <a:spLocks noGrp="1"/>
          </p:cNvSpPr>
          <p:nvPr>
            <p:ph type="title"/>
          </p:nvPr>
        </p:nvSpPr>
        <p:spPr>
          <a:xfrm>
            <a:off x="1969804" y="808056"/>
            <a:ext cx="3969504" cy="1077229"/>
          </a:xfrm>
        </p:spPr>
        <p:txBody>
          <a:bodyPr vert="horz" lIns="91440" tIns="45720" rIns="91440" bIns="45720" rtlCol="0" anchor="t">
            <a:normAutofit/>
          </a:bodyPr>
          <a:lstStyle/>
          <a:p>
            <a:pPr rtl="0"/>
            <a:r>
              <a:rPr lang="en-US" sz="3400"/>
              <a:t>طرق الوقاية:</a:t>
            </a:r>
          </a:p>
        </p:txBody>
      </p:sp>
      <p:sp>
        <p:nvSpPr>
          <p:cNvPr id="4" name="عنصر نائب للنص 3">
            <a:extLst>
              <a:ext uri="{FF2B5EF4-FFF2-40B4-BE49-F238E27FC236}">
                <a16:creationId xmlns:a16="http://schemas.microsoft.com/office/drawing/2014/main" id="{435D4A66-D5C8-4261-B22C-C818ACF16EE6}"/>
              </a:ext>
            </a:extLst>
          </p:cNvPr>
          <p:cNvSpPr>
            <a:spLocks noGrp="1"/>
          </p:cNvSpPr>
          <p:nvPr>
            <p:ph type="body" sz="half" idx="2"/>
          </p:nvPr>
        </p:nvSpPr>
        <p:spPr>
          <a:xfrm>
            <a:off x="1969803" y="2052116"/>
            <a:ext cx="3969505" cy="3997828"/>
          </a:xfrm>
        </p:spPr>
        <p:txBody>
          <a:bodyPr vert="horz" lIns="91440" tIns="45720" rIns="91440" bIns="45720" rtlCol="0" anchor="ctr">
            <a:normAutofit/>
          </a:bodyPr>
          <a:lstStyle/>
          <a:p>
            <a:pPr rtl="0">
              <a:buFont typeface="Wingdings" panose="05000000000000000000" pitchFamily="2" charset="2"/>
              <a:buChar char="§"/>
            </a:pPr>
            <a:r>
              <a:rPr lang="en-US"/>
              <a:t>1- التوعية</a:t>
            </a:r>
          </a:p>
          <a:p>
            <a:pPr rtl="0">
              <a:buFont typeface="Wingdings" panose="05000000000000000000" pitchFamily="2" charset="2"/>
              <a:buChar char="§"/>
            </a:pPr>
            <a:r>
              <a:rPr lang="en-US"/>
              <a:t>2- الرعاية والاهتمام</a:t>
            </a:r>
          </a:p>
          <a:p>
            <a:pPr rtl="0">
              <a:buFont typeface="Wingdings" panose="05000000000000000000" pitchFamily="2" charset="2"/>
              <a:buChar char="§"/>
            </a:pPr>
            <a:r>
              <a:rPr lang="en-US"/>
              <a:t>3- ممارسة الرياضة</a:t>
            </a:r>
          </a:p>
          <a:p>
            <a:pPr rtl="0">
              <a:buFont typeface="Wingdings" panose="05000000000000000000" pitchFamily="2" charset="2"/>
              <a:buChar char="§"/>
            </a:pPr>
            <a:r>
              <a:rPr lang="en-US"/>
              <a:t>4- الابتعاد عن المدمنين</a:t>
            </a:r>
          </a:p>
        </p:txBody>
      </p:sp>
      <p:pic>
        <p:nvPicPr>
          <p:cNvPr id="5" name="صورة 5">
            <a:extLst>
              <a:ext uri="{FF2B5EF4-FFF2-40B4-BE49-F238E27FC236}">
                <a16:creationId xmlns:a16="http://schemas.microsoft.com/office/drawing/2014/main" id="{A4F846F8-3451-FC4E-B706-C27B7DB0A8D9}"/>
              </a:ext>
            </a:extLst>
          </p:cNvPr>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6751768" y="1062497"/>
            <a:ext cx="3994617" cy="2266946"/>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6" name="صورة 6">
            <a:extLst>
              <a:ext uri="{FF2B5EF4-FFF2-40B4-BE49-F238E27FC236}">
                <a16:creationId xmlns:a16="http://schemas.microsoft.com/office/drawing/2014/main" id="{5C149BF1-FEF5-DF4D-9764-C8717C79B5B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44092" y="4218751"/>
            <a:ext cx="1829746" cy="184822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7" name="صورة 7">
            <a:extLst>
              <a:ext uri="{FF2B5EF4-FFF2-40B4-BE49-F238E27FC236}">
                <a16:creationId xmlns:a16="http://schemas.microsoft.com/office/drawing/2014/main" id="{D72CFB49-368C-2A40-A7B5-31CE0042046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95571" y="4229864"/>
            <a:ext cx="1850814" cy="1823051"/>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154" name="Rectangle 138">
            <a:extLst>
              <a:ext uri="{FF2B5EF4-FFF2-40B4-BE49-F238E27FC236}">
                <a16:creationId xmlns:a16="http://schemas.microsoft.com/office/drawing/2014/main" id="{591C5393-DDF8-4E35-B53E-FFE8D55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022387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1395C1E-2648-4FFC-AC7C-2C170835181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1C7379FE-10D6-4FEA-BEA3-5E2034A44C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90FB7BFA-EBDD-467C-B253-EFA700504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23A9D773-2FA9-4E93-A01A-AEECF93EB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694E884E-CFA2-4B31-8157-DA73B88463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3655E855-74FA-4AD3-B859-2488383A9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a:extLst>
              <a:ext uri="{FF2B5EF4-FFF2-40B4-BE49-F238E27FC236}">
                <a16:creationId xmlns:a16="http://schemas.microsoft.com/office/drawing/2014/main" id="{2E91CD00-2EAB-4689-A44A-C4687605E1D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 useBgFill="1">
        <p:nvSpPr>
          <p:cNvPr id="25" name="Rectangle 24">
            <a:extLst>
              <a:ext uri="{FF2B5EF4-FFF2-40B4-BE49-F238E27FC236}">
                <a16:creationId xmlns:a16="http://schemas.microsoft.com/office/drawing/2014/main" id="{948486C0-49DA-4D10-8819-B10285CD8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B8A866DF-DE37-42DA-9FDB-F0D875D0C7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EB59A018-AA80-47D3-B6EF-EF3F8C03A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alphaModFix/>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5FAB0ACF-C18A-4363-AEE3-B648B3C2A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A74C6D6-F33A-4619-8326-43FCD454A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249318D-70B7-4AAC-B5F2-4A9385AA9F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8262BEFC-3CFD-4D60-8106-3FF9BF04A45D}"/>
              </a:ext>
            </a:extLst>
          </p:cNvPr>
          <p:cNvSpPr>
            <a:spLocks noGrp="1"/>
          </p:cNvSpPr>
          <p:nvPr>
            <p:ph type="title"/>
          </p:nvPr>
        </p:nvSpPr>
        <p:spPr>
          <a:xfrm>
            <a:off x="1969804" y="3428998"/>
            <a:ext cx="3132384" cy="2268559"/>
          </a:xfrm>
        </p:spPr>
        <p:txBody>
          <a:bodyPr vert="horz" lIns="91440" tIns="45720" rIns="91440" bIns="45720" rtlCol="0" anchor="t">
            <a:normAutofit/>
          </a:bodyPr>
          <a:lstStyle/>
          <a:p>
            <a:pPr rtl="0"/>
            <a:r>
              <a:rPr lang="ar-SA" sz="4200"/>
              <a:t>مصيرك .. قرارك ..</a:t>
            </a:r>
            <a:endParaRPr lang="en-US" sz="4200"/>
          </a:p>
        </p:txBody>
      </p:sp>
      <p:pic>
        <p:nvPicPr>
          <p:cNvPr id="5" name="صورة 5">
            <a:extLst>
              <a:ext uri="{FF2B5EF4-FFF2-40B4-BE49-F238E27FC236}">
                <a16:creationId xmlns:a16="http://schemas.microsoft.com/office/drawing/2014/main" id="{B5122429-AADE-044D-8572-13B254260C3B}"/>
              </a:ext>
            </a:extLst>
          </p:cNvPr>
          <p:cNvPicPr>
            <a:picLocks noGrp="1" noChangeAspect="1"/>
          </p:cNvPicPr>
          <p:nvPr>
            <p:ph sz="half" idx="2"/>
          </p:nvPr>
        </p:nvPicPr>
        <p:blipFill rotWithShape="1">
          <a:blip r:embed="rId5" cstate="email">
            <a:extLst>
              <a:ext uri="{28A0092B-C50C-407E-A947-70E740481C1C}">
                <a14:useLocalDpi xmlns:a14="http://schemas.microsoft.com/office/drawing/2010/main"/>
              </a:ext>
            </a:extLst>
          </a:blip>
          <a:srcRect/>
          <a:stretch/>
        </p:blipFill>
        <p:spPr>
          <a:xfrm>
            <a:off x="6272710" y="561143"/>
            <a:ext cx="3884578" cy="2572339"/>
          </a:xfrm>
          <a:prstGeom prst="rect">
            <a:avLst/>
          </a:prstGeom>
          <a:ln>
            <a:solidFill>
              <a:schemeClr val="accent6"/>
            </a:solidFill>
          </a:ln>
        </p:spPr>
      </p:pic>
      <p:pic>
        <p:nvPicPr>
          <p:cNvPr id="6" name="صورة 6">
            <a:extLst>
              <a:ext uri="{FF2B5EF4-FFF2-40B4-BE49-F238E27FC236}">
                <a16:creationId xmlns:a16="http://schemas.microsoft.com/office/drawing/2014/main" id="{0439C647-F9E3-634E-8A0D-7D901E79240B}"/>
              </a:ext>
            </a:extLst>
          </p:cNvPr>
          <p:cNvPicPr>
            <a:picLocks noGrp="1" noChangeAspect="1"/>
          </p:cNvPicPr>
          <p:nvPr>
            <p:ph sz="half" idx="1"/>
          </p:nvPr>
        </p:nvPicPr>
        <p:blipFill rotWithShape="1">
          <a:blip r:embed="rId6" cstate="email">
            <a:extLst>
              <a:ext uri="{28A0092B-C50C-407E-A947-70E740481C1C}">
                <a14:useLocalDpi xmlns:a14="http://schemas.microsoft.com/office/drawing/2010/main"/>
              </a:ext>
            </a:extLst>
          </a:blip>
          <a:srcRect/>
          <a:stretch/>
        </p:blipFill>
        <p:spPr>
          <a:xfrm>
            <a:off x="6384680" y="3724517"/>
            <a:ext cx="3884578" cy="2701708"/>
          </a:xfrm>
          <a:prstGeom prst="rect">
            <a:avLst/>
          </a:prstGeom>
          <a:ln>
            <a:solidFill>
              <a:schemeClr val="accent6"/>
            </a:solidFill>
          </a:ln>
        </p:spPr>
      </p:pic>
      <p:sp>
        <p:nvSpPr>
          <p:cNvPr id="37" name="Rectangle 36">
            <a:extLst>
              <a:ext uri="{FF2B5EF4-FFF2-40B4-BE49-F238E27FC236}">
                <a16:creationId xmlns:a16="http://schemas.microsoft.com/office/drawing/2014/main" id="{961C9783-C98B-471C-BA0A-68F30239D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246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5F1C28-94C6-46DF-A6E8-720E295201A3}"/>
              </a:ext>
            </a:extLst>
          </p:cNvPr>
          <p:cNvSpPr>
            <a:spLocks noGrp="1"/>
          </p:cNvSpPr>
          <p:nvPr>
            <p:ph type="ctrTitle"/>
          </p:nvPr>
        </p:nvSpPr>
        <p:spPr>
          <a:xfrm>
            <a:off x="1076325" y="2171699"/>
            <a:ext cx="7753350" cy="2743201"/>
          </a:xfrm>
        </p:spPr>
        <p:txBody>
          <a:bodyPr>
            <a:normAutofit/>
          </a:bodyPr>
          <a:lstStyle/>
          <a:p>
            <a:r>
              <a:rPr lang="ar-KW" sz="3200"/>
              <a:t>قال تعالى: ( </a:t>
            </a:r>
            <a:r>
              <a:rPr lang="ar-KW" sz="3200">
                <a:solidFill>
                  <a:schemeClr val="tx2">
                    <a:lumMod val="50000"/>
                  </a:schemeClr>
                </a:solidFill>
                <a:cs typeface="Akhbar MT" pitchFamily="2" charset="-78"/>
              </a:rPr>
              <a:t>يا أيها الذين آمنوا إنما الخمر والميسر والانصاب والازلام رجس من عمل الشيطان فاجتنبوه لعلكم تفلحون</a:t>
            </a:r>
            <a:r>
              <a:rPr lang="ar-KW" sz="3200"/>
              <a:t>)</a:t>
            </a:r>
            <a:br>
              <a:rPr lang="ar-KW" sz="3200"/>
            </a:br>
            <a:br>
              <a:rPr lang="ar-KW" sz="3200"/>
            </a:br>
            <a:r>
              <a:rPr lang="ar-KW" sz="3200"/>
              <a:t>قول الرسول -</a:t>
            </a:r>
            <a:r>
              <a:rPr lang="ar-KW" sz="3200">
                <a:cs typeface="Akhbar MT" pitchFamily="2" charset="-78"/>
              </a:rPr>
              <a:t>صلى الله وعليه وسلم- "</a:t>
            </a:r>
            <a:r>
              <a:rPr lang="ar-KW" sz="3200">
                <a:solidFill>
                  <a:schemeClr val="tx2">
                    <a:lumMod val="50000"/>
                  </a:schemeClr>
                </a:solidFill>
                <a:cs typeface="Akhbar MT" pitchFamily="2" charset="-78"/>
              </a:rPr>
              <a:t>نهى رسول الله عن كل مسكر ومفتر"</a:t>
            </a:r>
          </a:p>
        </p:txBody>
      </p:sp>
      <p:sp>
        <p:nvSpPr>
          <p:cNvPr id="3" name="عنوان فرعي 2">
            <a:extLst>
              <a:ext uri="{FF2B5EF4-FFF2-40B4-BE49-F238E27FC236}">
                <a16:creationId xmlns:a16="http://schemas.microsoft.com/office/drawing/2014/main" id="{5B7B1F44-E4C2-484D-94FE-680968EACF73}"/>
              </a:ext>
            </a:extLst>
          </p:cNvPr>
          <p:cNvSpPr>
            <a:spLocks noGrp="1"/>
          </p:cNvSpPr>
          <p:nvPr>
            <p:ph type="subTitle" idx="1"/>
          </p:nvPr>
        </p:nvSpPr>
        <p:spPr>
          <a:xfrm>
            <a:off x="2772274" y="428626"/>
            <a:ext cx="5357600" cy="1009649"/>
          </a:xfrm>
        </p:spPr>
        <p:txBody>
          <a:bodyPr>
            <a:normAutofit lnSpcReduction="10000"/>
          </a:bodyPr>
          <a:lstStyle/>
          <a:p>
            <a:pPr algn="ctr"/>
            <a:r>
              <a:rPr lang="ar-KW" sz="2800" b="1" i="1">
                <a:solidFill>
                  <a:schemeClr val="tx2">
                    <a:lumMod val="50000"/>
                  </a:schemeClr>
                </a:solidFill>
              </a:rPr>
              <a:t>وكذلك ما ننسى تحريم المخدرات في القران والسنة النبوية:</a:t>
            </a:r>
          </a:p>
        </p:txBody>
      </p:sp>
    </p:spTree>
    <p:extLst>
      <p:ext uri="{BB962C8B-B14F-4D97-AF65-F5344CB8AC3E}">
        <p14:creationId xmlns:p14="http://schemas.microsoft.com/office/powerpoint/2010/main" val="410567239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4A8F10C-E14D-4745-9FF1-5F0C2AE1C69C}"/>
              </a:ext>
            </a:extLst>
          </p:cNvPr>
          <p:cNvSpPr>
            <a:spLocks noGrp="1"/>
          </p:cNvSpPr>
          <p:nvPr>
            <p:ph type="title"/>
          </p:nvPr>
        </p:nvSpPr>
        <p:spPr/>
        <p:txBody>
          <a:bodyPr>
            <a:normAutofit/>
          </a:bodyPr>
          <a:lstStyle/>
          <a:p>
            <a:pPr algn="ctr"/>
            <a:r>
              <a:rPr lang="ar-SA" sz="4500" b="1" i="1">
                <a:solidFill>
                  <a:schemeClr val="accent1">
                    <a:lumMod val="75000"/>
                  </a:schemeClr>
                </a:solidFill>
              </a:rPr>
              <a:t>المراجع</a:t>
            </a:r>
            <a:endParaRPr lang="ar-KW" sz="4500" b="1" i="1">
              <a:solidFill>
                <a:schemeClr val="accent1">
                  <a:lumMod val="75000"/>
                </a:schemeClr>
              </a:solidFill>
            </a:endParaRPr>
          </a:p>
        </p:txBody>
      </p:sp>
      <p:sp>
        <p:nvSpPr>
          <p:cNvPr id="3" name="عنصر نائب للمحتوى 2">
            <a:extLst>
              <a:ext uri="{FF2B5EF4-FFF2-40B4-BE49-F238E27FC236}">
                <a16:creationId xmlns:a16="http://schemas.microsoft.com/office/drawing/2014/main" id="{CEA1C3BA-FC5D-E747-ADEE-369C79695F2B}"/>
              </a:ext>
            </a:extLst>
          </p:cNvPr>
          <p:cNvSpPr>
            <a:spLocks noGrp="1"/>
          </p:cNvSpPr>
          <p:nvPr>
            <p:ph idx="1"/>
          </p:nvPr>
        </p:nvSpPr>
        <p:spPr>
          <a:xfrm>
            <a:off x="2692703" y="2400150"/>
            <a:ext cx="7796540" cy="3997828"/>
          </a:xfrm>
        </p:spPr>
        <p:txBody>
          <a:bodyPr>
            <a:normAutofit fontScale="70000" lnSpcReduction="20000"/>
          </a:bodyPr>
          <a:lstStyle/>
          <a:p>
            <a:r>
              <a:rPr lang="ar-SA"/>
              <a:t>تعريف المخدرات ، وزاره الصحه ، المملكة العربيه السعوديه ،</a:t>
            </a:r>
            <a:r>
              <a:rPr lang="en-GB"/>
              <a:t> </a:t>
            </a:r>
            <a:r>
              <a:rPr lang="en-GB">
                <a:hlinkClick r:id="rId2"/>
              </a:rPr>
              <a:t>https://</a:t>
            </a:r>
            <a:r>
              <a:rPr lang="en-GB" err="1">
                <a:hlinkClick r:id="rId2"/>
              </a:rPr>
              <a:t>www.moh.gov.sa</a:t>
            </a:r>
            <a:r>
              <a:rPr lang="en-GB">
                <a:hlinkClick r:id="rId2"/>
              </a:rPr>
              <a:t>/HealthAwareness/Campaigns/</a:t>
            </a:r>
            <a:r>
              <a:rPr lang="en-GB" err="1">
                <a:hlinkClick r:id="rId2"/>
              </a:rPr>
              <a:t>Antidrug</a:t>
            </a:r>
            <a:r>
              <a:rPr lang="en-GB">
                <a:hlinkClick r:id="rId2"/>
              </a:rPr>
              <a:t>/Pages/</a:t>
            </a:r>
            <a:r>
              <a:rPr lang="en-GB" err="1">
                <a:hlinkClick r:id="rId2"/>
              </a:rPr>
              <a:t>default.aspx</a:t>
            </a:r>
            <a:endParaRPr lang="ar-SA"/>
          </a:p>
          <a:p>
            <a:r>
              <a:rPr lang="ar-SA"/>
              <a:t>أنواع المخدرات ، برنامج تقديم المعلومات ، </a:t>
            </a:r>
            <a:r>
              <a:rPr lang="en-GB">
                <a:hlinkClick r:id="rId3"/>
              </a:rPr>
              <a:t>http://www.drugs.ie/</a:t>
            </a:r>
            <a:r>
              <a:rPr lang="en-GB" err="1">
                <a:hlinkClick r:id="rId3"/>
              </a:rPr>
              <a:t>ar</a:t>
            </a:r>
            <a:r>
              <a:rPr lang="en-GB">
                <a:hlinkClick r:id="rId3"/>
              </a:rPr>
              <a:t>/drugs_info/</a:t>
            </a:r>
            <a:r>
              <a:rPr lang="en-GB" err="1">
                <a:hlinkClick r:id="rId3"/>
              </a:rPr>
              <a:t>arabic_types_of_drugs</a:t>
            </a:r>
            <a:r>
              <a:rPr lang="en-GB">
                <a:hlinkClick r:id="rId3"/>
              </a:rPr>
              <a:t>/</a:t>
            </a:r>
            <a:endParaRPr lang="ar-SA"/>
          </a:p>
          <a:p>
            <a:r>
              <a:rPr lang="ar-SA"/>
              <a:t> المطيري محمد  ، الإدمان بين الأسباب والحلول ، </a:t>
            </a:r>
            <a:r>
              <a:rPr lang="en-GB">
                <a:hlinkClick r:id="rId4"/>
              </a:rPr>
              <a:t>https://</a:t>
            </a:r>
            <a:r>
              <a:rPr lang="en-GB" err="1">
                <a:hlinkClick r:id="rId4"/>
              </a:rPr>
              <a:t>www.moi.gov.kw</a:t>
            </a:r>
            <a:r>
              <a:rPr lang="en-GB">
                <a:hlinkClick r:id="rId4"/>
              </a:rPr>
              <a:t>/main/content/docs/</a:t>
            </a:r>
            <a:r>
              <a:rPr lang="en-GB" err="1">
                <a:hlinkClick r:id="rId4"/>
              </a:rPr>
              <a:t>antidrug</a:t>
            </a:r>
            <a:r>
              <a:rPr lang="en-GB">
                <a:hlinkClick r:id="rId4"/>
              </a:rPr>
              <a:t>/</a:t>
            </a:r>
            <a:r>
              <a:rPr lang="en-GB" err="1">
                <a:hlinkClick r:id="rId4"/>
              </a:rPr>
              <a:t>ar</a:t>
            </a:r>
            <a:r>
              <a:rPr lang="en-GB">
                <a:hlinkClick r:id="rId4"/>
              </a:rPr>
              <a:t>/addiction-causes-solutions.pdf</a:t>
            </a:r>
            <a:endParaRPr lang="ar-SA"/>
          </a:p>
          <a:p>
            <a:r>
              <a:rPr lang="ar-SA"/>
              <a:t>المركز العربي الكابين ، الوقايه من الإدمان ، </a:t>
            </a:r>
            <a:r>
              <a:rPr lang="en-GB">
                <a:hlinkClick r:id="rId5"/>
              </a:rPr>
              <a:t>https://</a:t>
            </a:r>
            <a:r>
              <a:rPr lang="en-GB" err="1">
                <a:hlinkClick r:id="rId5"/>
              </a:rPr>
              <a:t>www.thecabinarabic.com</a:t>
            </a:r>
            <a:r>
              <a:rPr lang="en-GB">
                <a:hlinkClick r:id="rId5"/>
              </a:rPr>
              <a:t>/</a:t>
            </a:r>
            <a:r>
              <a:rPr lang="ar-SA">
                <a:hlinkClick r:id="rId5"/>
              </a:rPr>
              <a:t>المدونة/6-طرق-للوقاية-المبكرة-من-الإدمان/</a:t>
            </a:r>
            <a:endParaRPr lang="ar-SA"/>
          </a:p>
          <a:p>
            <a:r>
              <a:rPr lang="ar-SA"/>
              <a:t>الشرعية الأدلة ، القران الكريم " يا أيها الذين آمنوا إنما الخمر والميسر والانصاب"</a:t>
            </a:r>
          </a:p>
          <a:p>
            <a:r>
              <a:rPr lang="ar-SA"/>
              <a:t>الشرعية الأدلة ، السنة النبويه ، ( نهى الرسول عن كل مسكر مفتر)</a:t>
            </a:r>
          </a:p>
        </p:txBody>
      </p:sp>
    </p:spTree>
    <p:extLst>
      <p:ext uri="{BB962C8B-B14F-4D97-AF65-F5344CB8AC3E}">
        <p14:creationId xmlns:p14="http://schemas.microsoft.com/office/powerpoint/2010/main" val="858691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اديسون">
  <a:themeElements>
    <a:clrScheme name="ماديسون">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ماديسون">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مادة Grung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olidFill>
        <a:blipFill rotWithShape="1">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55315150758B4880D65A7CE46D6BCB" ma:contentTypeVersion="7" ma:contentTypeDescription="Create a new document." ma:contentTypeScope="" ma:versionID="678ceffdaa8947df5c30e027b3668ace">
  <xsd:schema xmlns:xsd="http://www.w3.org/2001/XMLSchema" xmlns:xs="http://www.w3.org/2001/XMLSchema" xmlns:p="http://schemas.microsoft.com/office/2006/metadata/properties" xmlns:ns3="83529ac6-a495-4887-abc7-79508f9422a4" xmlns:ns4="f02af955-14b5-4833-bf82-45c637db5793" targetNamespace="http://schemas.microsoft.com/office/2006/metadata/properties" ma:root="true" ma:fieldsID="027b77ec98299e3004a708f1e2e8448f" ns3:_="" ns4:_="">
    <xsd:import namespace="83529ac6-a495-4887-abc7-79508f9422a4"/>
    <xsd:import namespace="f02af955-14b5-4833-bf82-45c637db579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529ac6-a495-4887-abc7-79508f9422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2af955-14b5-4833-bf82-45c637db579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566702-6AFD-44C8-84AA-34E6B55C2676}">
  <ds:schemaRefs>
    <ds:schemaRef ds:uri="http://schemas.microsoft.com/office/2006/metadata/contentType"/>
    <ds:schemaRef ds:uri="http://schemas.microsoft.com/office/2006/metadata/properties/metaAttributes"/>
    <ds:schemaRef ds:uri="http://www.w3.org/2000/xmlns/"/>
    <ds:schemaRef ds:uri="http://www.w3.org/2001/XMLSchema"/>
    <ds:schemaRef ds:uri="83529ac6-a495-4887-abc7-79508f9422a4"/>
    <ds:schemaRef ds:uri="f02af955-14b5-4833-bf82-45c637db5793"/>
  </ds:schemaRefs>
</ds:datastoreItem>
</file>

<file path=customXml/itemProps2.xml><?xml version="1.0" encoding="utf-8"?>
<ds:datastoreItem xmlns:ds="http://schemas.openxmlformats.org/officeDocument/2006/customXml" ds:itemID="{7876ECD2-C7F3-43E5-BB3A-68294C166EC7}">
  <ds:schemaRefs>
    <ds:schemaRef ds:uri="http://schemas.microsoft.com/office/2006/metadata/properties"/>
    <ds:schemaRef ds:uri="http://www.w3.org/2000/xmlns/"/>
  </ds:schemaRefs>
</ds:datastoreItem>
</file>

<file path=customXml/itemProps3.xml><?xml version="1.0" encoding="utf-8"?>
<ds:datastoreItem xmlns:ds="http://schemas.openxmlformats.org/officeDocument/2006/customXml" ds:itemID="{3C3A48D2-DDB6-4235-B3C6-57E188582F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TM16401375[[fn=ماديسون]]</Template>
  <Application>Microsoft Office PowerPoint</Application>
  <PresentationFormat>شاشة عريضة</PresentationFormat>
  <Slides>9</Slides>
  <Notes>0</Notes>
  <HiddenSlides>0</HiddenSlide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ماديسون</vt:lpstr>
      <vt:lpstr>المخدرات </vt:lpstr>
      <vt:lpstr>تعريف المخدرات</vt:lpstr>
      <vt:lpstr>أنواع المخدرات</vt:lpstr>
      <vt:lpstr>1-  تعود على الفرد:   ضعف الوازع الديني – رفقاء السوء –توفير المال بكثرة   2-  تعود على الاسرة:   ادمان احد الوالدين – القسوة الزائدة على الأبناء –انشغال الوالدين عن الأبناء – ضغط الاسرة  3- تعود على المجتمع: غياب رسالة المدرسة – توفير مواد الإدمان عن طريق المهربين والمروجين – قلت دور وسائل الاعلام المختلفة.</vt:lpstr>
      <vt:lpstr>عرض تقديمي في PowerPoint</vt:lpstr>
      <vt:lpstr>طرق الوقاية:</vt:lpstr>
      <vt:lpstr>مصيرك .. قرارك ..</vt:lpstr>
      <vt:lpstr>قال تعالى: ( يا أيها الذين آمنوا إنما الخمر والميسر والانصاب والازلام رجس من عمل الشيطان فاجتنبوه لعلكم تفلحون)  قول الرسول -صلى الله وعليه وسلم- "نهى رسول الله عن كل مسكر ومفتر"</vt:lpstr>
      <vt:lpstr>المراجع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المخدرات</dc:title>
  <dc:creator>2161114213 Khadijah Alsulobi</dc:creator>
  <cp:lastModifiedBy>2161114213 Khadijah Alsulobi</cp:lastModifiedBy>
  <cp:revision>1</cp:revision>
  <dcterms:created xsi:type="dcterms:W3CDTF">2021-12-25T12:44:06Z</dcterms:created>
  <dcterms:modified xsi:type="dcterms:W3CDTF">2022-01-18T18:21:07Z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0x010100C155315150758B4880D65A7CE46D6BCB</vt:lpwstr>
  </property>
</Properties>
</file>