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59" r:id="rId6"/>
    <p:sldId id="263" r:id="rId7"/>
    <p:sldId id="264" r:id="rId8"/>
    <p:sldId id="265" r:id="rId9"/>
    <p:sldId id="260" r:id="rId10"/>
    <p:sldId id="261" r:id="rId11"/>
    <p:sldId id="268"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E225E-8FBB-4CBD-A30B-F89ED1DE97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8900421-0300-4D7E-87D2-FF74D4ABAE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DFF4F23-FC3F-4FF8-B74A-73C759E7AE8F}"/>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5" name="Footer Placeholder 4">
            <a:extLst>
              <a:ext uri="{FF2B5EF4-FFF2-40B4-BE49-F238E27FC236}">
                <a16:creationId xmlns:a16="http://schemas.microsoft.com/office/drawing/2014/main" id="{7D0D9C0E-1BB0-46C9-81EA-43949872C0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5C56FE-3CA1-4128-B339-33C41D3470E0}"/>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40494067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064BE-9AAC-489B-A09E-795B9E1C04E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199248-DF1E-4971-9CF5-0A34F07147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653990-9EFF-49BC-B51B-245C7DF0C86E}"/>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5" name="Footer Placeholder 4">
            <a:extLst>
              <a:ext uri="{FF2B5EF4-FFF2-40B4-BE49-F238E27FC236}">
                <a16:creationId xmlns:a16="http://schemas.microsoft.com/office/drawing/2014/main" id="{73FC3EB2-5273-43A1-AB2B-433A3C98F3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1AE07E-4A23-4403-BA5E-1622B395E60E}"/>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364562041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8B9A-DFCF-442E-8C11-4D181E5958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ADEBC3-4527-4B01-B62C-3C3BFDA416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A185B2-BB9D-45D2-A865-0970D7D1F813}"/>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5" name="Footer Placeholder 4">
            <a:extLst>
              <a:ext uri="{FF2B5EF4-FFF2-40B4-BE49-F238E27FC236}">
                <a16:creationId xmlns:a16="http://schemas.microsoft.com/office/drawing/2014/main" id="{69DF8258-8A72-444F-AD8E-A0EEBB832F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C7E686-6D5E-46BE-9810-07E1BD12C31D}"/>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96272979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733F-A7AE-46E4-B31A-C9AE3F2360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5A45A-34C6-4C87-95F5-984436FEE8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07E531-D40A-4F92-8BFC-1DC1C0E546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5FA8B8-9B11-49C0-A757-F8E889667E27}"/>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6" name="Footer Placeholder 5">
            <a:extLst>
              <a:ext uri="{FF2B5EF4-FFF2-40B4-BE49-F238E27FC236}">
                <a16:creationId xmlns:a16="http://schemas.microsoft.com/office/drawing/2014/main" id="{E82A2B5F-2445-4CC4-BD97-8182DDAD03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BE9D78-8F2B-4EEE-A99A-E3C56501F290}"/>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38960547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9559-6DA9-46EC-9783-D61FF54F8C6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EA8DB2-E666-48AB-95E5-E58939C3DC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F28AC5-B0E7-4F82-BF7E-917C44286D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F77763A-87A8-464C-8EA7-C26D868528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146C07-28B5-4134-9BB9-94FE30630A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9C6ED8-E37F-45B0-9683-044CCDD441A5}"/>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8" name="Footer Placeholder 7">
            <a:extLst>
              <a:ext uri="{FF2B5EF4-FFF2-40B4-BE49-F238E27FC236}">
                <a16:creationId xmlns:a16="http://schemas.microsoft.com/office/drawing/2014/main" id="{FE9CD1E8-E0C5-41DB-B0F8-FBCF8531957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BA0FAD-BA19-4374-9B9E-83FD340B77E9}"/>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299291399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662D-2DB2-45EE-B0D5-340ECF27A7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9A9CD99-25E8-4EF9-B4D8-9491A6C42E33}"/>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4" name="Footer Placeholder 3">
            <a:extLst>
              <a:ext uri="{FF2B5EF4-FFF2-40B4-BE49-F238E27FC236}">
                <a16:creationId xmlns:a16="http://schemas.microsoft.com/office/drawing/2014/main" id="{0380A3A5-235C-49D0-8B59-F4E4E2389F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D106EBA-5DBD-4380-9F7A-93A134E1D6A1}"/>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25390394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8564EC-718A-457B-B1A5-81A7391BE500}"/>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3" name="Footer Placeholder 2">
            <a:extLst>
              <a:ext uri="{FF2B5EF4-FFF2-40B4-BE49-F238E27FC236}">
                <a16:creationId xmlns:a16="http://schemas.microsoft.com/office/drawing/2014/main" id="{CDCC44AD-A17E-4959-8B24-E8BA298110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6B0A93A-74D6-4971-983C-BF373BAB9C37}"/>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23951193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4FB4-EC51-4030-A4B8-D166FE9018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E2FA0A2-7A86-4099-AF27-767AEB779A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93D913D-72BB-4D00-9C09-5E4CE4B7B4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121F99-2F9D-4481-8609-D3992461A3CA}"/>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6" name="Footer Placeholder 5">
            <a:extLst>
              <a:ext uri="{FF2B5EF4-FFF2-40B4-BE49-F238E27FC236}">
                <a16:creationId xmlns:a16="http://schemas.microsoft.com/office/drawing/2014/main" id="{1EB78139-8886-4DF7-9544-27581A006A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FBB307-9A25-49C0-ACC1-CAE0CA8013C0}"/>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36901401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B5DC8-39B8-414C-A170-192E273688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ED1AD67-0B2D-4A0D-AE85-932957403E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A4D1AC6-8E8C-4557-A2B6-0A896E1E2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911680-5F47-45A6-B964-EB231D8F316E}"/>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6" name="Footer Placeholder 5">
            <a:extLst>
              <a:ext uri="{FF2B5EF4-FFF2-40B4-BE49-F238E27FC236}">
                <a16:creationId xmlns:a16="http://schemas.microsoft.com/office/drawing/2014/main" id="{262FF7F1-E18A-4C74-A96F-AE62312567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901C08-5F59-454C-9D85-A91E3EA13609}"/>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308148561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1ECF7-FFA1-4F32-B4A7-D1ECAFF5B52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D4E565-7FA7-4829-934C-3BC31A0E16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685AC0-12E4-450B-BCD1-D938884B795F}"/>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5" name="Footer Placeholder 4">
            <a:extLst>
              <a:ext uri="{FF2B5EF4-FFF2-40B4-BE49-F238E27FC236}">
                <a16:creationId xmlns:a16="http://schemas.microsoft.com/office/drawing/2014/main" id="{17AC685C-BD4D-4D55-A5CC-712642F075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9E6D26-20AD-4942-8EDC-39A276B5E38B}"/>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2486960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A222C8-A20A-4284-BD1D-1F46E4E9D5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0879A0-F8BB-4494-8A29-62BC9F4FA3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3B4331-BCD4-4743-A2FB-A4E908A15F58}"/>
              </a:ext>
            </a:extLst>
          </p:cNvPr>
          <p:cNvSpPr>
            <a:spLocks noGrp="1"/>
          </p:cNvSpPr>
          <p:nvPr>
            <p:ph type="dt" sz="half" idx="10"/>
          </p:nvPr>
        </p:nvSpPr>
        <p:spPr/>
        <p:txBody>
          <a:bodyPr/>
          <a:lstStyle/>
          <a:p>
            <a:fld id="{22BAF353-B17B-408B-BCB9-72BD9DA064D7}" type="datetimeFigureOut">
              <a:rPr lang="en-GB" smtClean="0"/>
              <a:t>04/12/2021</a:t>
            </a:fld>
            <a:endParaRPr lang="en-GB"/>
          </a:p>
        </p:txBody>
      </p:sp>
      <p:sp>
        <p:nvSpPr>
          <p:cNvPr id="5" name="Footer Placeholder 4">
            <a:extLst>
              <a:ext uri="{FF2B5EF4-FFF2-40B4-BE49-F238E27FC236}">
                <a16:creationId xmlns:a16="http://schemas.microsoft.com/office/drawing/2014/main" id="{4A1E49E4-5DF4-4D36-809D-B2DF405585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8DD144-2360-4A3F-A84F-E28F19F27AC2}"/>
              </a:ext>
            </a:extLst>
          </p:cNvPr>
          <p:cNvSpPr>
            <a:spLocks noGrp="1"/>
          </p:cNvSpPr>
          <p:nvPr>
            <p:ph type="sldNum" sz="quarter" idx="12"/>
          </p:nvPr>
        </p:nvSpPr>
        <p:spPr/>
        <p:txBody>
          <a:bodyPr/>
          <a:lstStyle/>
          <a:p>
            <a:fld id="{247EEC43-5318-479E-8764-2DBFB5E06D20}" type="slidenum">
              <a:rPr lang="en-GB" smtClean="0"/>
              <a:t>‹#›</a:t>
            </a:fld>
            <a:endParaRPr lang="en-GB"/>
          </a:p>
        </p:txBody>
      </p:sp>
    </p:spTree>
    <p:extLst>
      <p:ext uri="{BB962C8B-B14F-4D97-AF65-F5344CB8AC3E}">
        <p14:creationId xmlns:p14="http://schemas.microsoft.com/office/powerpoint/2010/main" val="111940875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CA3137-2E7B-4DE8-AF05-198666F4F4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9BC4EF-A391-4071-9405-3D3F79BF58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4469B0-3D62-4AA3-887B-56FA22FB1D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BAF353-B17B-408B-BCB9-72BD9DA064D7}" type="datetimeFigureOut">
              <a:rPr lang="en-GB" smtClean="0"/>
              <a:t>04/12/2021</a:t>
            </a:fld>
            <a:endParaRPr lang="en-GB"/>
          </a:p>
        </p:txBody>
      </p:sp>
      <p:sp>
        <p:nvSpPr>
          <p:cNvPr id="5" name="Footer Placeholder 4">
            <a:extLst>
              <a:ext uri="{FF2B5EF4-FFF2-40B4-BE49-F238E27FC236}">
                <a16:creationId xmlns:a16="http://schemas.microsoft.com/office/drawing/2014/main" id="{43278306-0C88-4E20-B635-4103A5FF64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F049D07-62D8-4012-96B0-3AA1BF86C2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7EEC43-5318-479E-8764-2DBFB5E06D20}" type="slidenum">
              <a:rPr lang="en-GB" smtClean="0"/>
              <a:t>‹#›</a:t>
            </a:fld>
            <a:endParaRPr lang="en-GB"/>
          </a:p>
        </p:txBody>
      </p:sp>
    </p:spTree>
    <p:extLst>
      <p:ext uri="{BB962C8B-B14F-4D97-AF65-F5344CB8AC3E}">
        <p14:creationId xmlns:p14="http://schemas.microsoft.com/office/powerpoint/2010/main" val="4093103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peeg.com/addiction-meaning/" TargetMode="External"/><Relationship Id="rId2" Type="http://schemas.openxmlformats.org/officeDocument/2006/relationships/hyperlink" Target="https://www.mayoclinic.org/ar/diseases-conditions/drug-addiction/symptoms-causes/syc-20365112" TargetMode="External"/><Relationship Id="rId1" Type="http://schemas.openxmlformats.org/officeDocument/2006/relationships/slideLayout" Target="../slideLayouts/slideLayout2.xml"/><Relationship Id="rId5" Type="http://schemas.openxmlformats.org/officeDocument/2006/relationships/hyperlink" Target="https://www.aljazeera.net/midan" TargetMode="External"/><Relationship Id="rId4" Type="http://schemas.openxmlformats.org/officeDocument/2006/relationships/hyperlink" Target="https://npistanbul.com/markaz-alediman/ma-howa-aledima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49DF3C-294D-48FC-B739-9719B8A634D3}"/>
              </a:ext>
            </a:extLst>
          </p:cNvPr>
          <p:cNvSpPr>
            <a:spLocks noGrp="1"/>
          </p:cNvSpPr>
          <p:nvPr>
            <p:ph type="ctrTitle"/>
          </p:nvPr>
        </p:nvSpPr>
        <p:spPr>
          <a:xfrm>
            <a:off x="894164" y="3096551"/>
            <a:ext cx="4605340" cy="1336272"/>
          </a:xfrm>
        </p:spPr>
        <p:txBody>
          <a:bodyPr>
            <a:normAutofit/>
          </a:bodyPr>
          <a:lstStyle/>
          <a:p>
            <a:pPr rtl="1"/>
            <a:r>
              <a:rPr lang="ar-KW" sz="8000" b="1">
                <a:solidFill>
                  <a:schemeClr val="accent4">
                    <a:lumMod val="20000"/>
                    <a:lumOff val="80000"/>
                  </a:schemeClr>
                </a:solidFill>
              </a:rPr>
              <a:t>الإدمان </a:t>
            </a:r>
            <a:endParaRPr lang="en-GB" sz="8000" b="1">
              <a:solidFill>
                <a:schemeClr val="accent4">
                  <a:lumMod val="20000"/>
                  <a:lumOff val="80000"/>
                </a:schemeClr>
              </a:solidFill>
            </a:endParaRPr>
          </a:p>
        </p:txBody>
      </p:sp>
      <p:sp>
        <p:nvSpPr>
          <p:cNvPr id="3" name="Subtitle 2">
            <a:extLst>
              <a:ext uri="{FF2B5EF4-FFF2-40B4-BE49-F238E27FC236}">
                <a16:creationId xmlns:a16="http://schemas.microsoft.com/office/drawing/2014/main" id="{D0DF907B-F3C2-484B-8BD2-0475D880BC9E}"/>
              </a:ext>
            </a:extLst>
          </p:cNvPr>
          <p:cNvSpPr>
            <a:spLocks noGrp="1"/>
          </p:cNvSpPr>
          <p:nvPr>
            <p:ph type="subTitle" idx="1"/>
          </p:nvPr>
        </p:nvSpPr>
        <p:spPr>
          <a:xfrm>
            <a:off x="721529" y="4432823"/>
            <a:ext cx="4605340" cy="375457"/>
          </a:xfrm>
        </p:spPr>
        <p:txBody>
          <a:bodyPr>
            <a:normAutofit fontScale="92500" lnSpcReduction="20000"/>
          </a:bodyPr>
          <a:lstStyle/>
          <a:p>
            <a:pPr algn="l"/>
            <a:r>
              <a:rPr lang="ar-SA" sz="2500" b="1" dirty="0">
                <a:solidFill>
                  <a:schemeClr val="bg1"/>
                </a:solidFill>
              </a:rPr>
              <a:t>مناير شريدة المطيري</a:t>
            </a:r>
            <a:endParaRPr lang="en-GB" sz="2500" b="1" dirty="0">
              <a:solidFill>
                <a:schemeClr val="bg1"/>
              </a:solidFill>
            </a:endParaRPr>
          </a:p>
        </p:txBody>
      </p:sp>
      <p:pic>
        <p:nvPicPr>
          <p:cNvPr id="6" name="Picture 5">
            <a:extLst>
              <a:ext uri="{FF2B5EF4-FFF2-40B4-BE49-F238E27FC236}">
                <a16:creationId xmlns:a16="http://schemas.microsoft.com/office/drawing/2014/main" id="{43334C8D-2FAC-8E47-AB1F-AEF1AEE02FAA}"/>
              </a:ext>
            </a:extLst>
          </p:cNvPr>
          <p:cNvPicPr>
            <a:picLocks noChangeAspect="1"/>
          </p:cNvPicPr>
          <p:nvPr/>
        </p:nvPicPr>
        <p:blipFill rotWithShape="1">
          <a:blip r:embed="rId2">
            <a:alphaModFix/>
          </a:blip>
          <a:srcRect l="11676" r="10575" b="-1"/>
          <a:stretch/>
        </p:blipFill>
        <p:spPr>
          <a:xfrm>
            <a:off x="5800734" y="1057275"/>
            <a:ext cx="5917401" cy="4743450"/>
          </a:xfrm>
          <a:prstGeom prst="rect">
            <a:avLst/>
          </a:prstGeom>
        </p:spPr>
      </p:pic>
      <p:sp>
        <p:nvSpPr>
          <p:cNvPr id="13" name="Rectangle 12">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30728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D0DF907B-F3C2-484B-8BD2-0475D880BC9E}"/>
              </a:ext>
            </a:extLst>
          </p:cNvPr>
          <p:cNvSpPr>
            <a:spLocks noGrp="1"/>
          </p:cNvSpPr>
          <p:nvPr>
            <p:ph type="subTitle" idx="1"/>
          </p:nvPr>
        </p:nvSpPr>
        <p:spPr>
          <a:xfrm rot="10800000" flipV="1">
            <a:off x="1029256" y="1998227"/>
            <a:ext cx="10133488" cy="2861545"/>
          </a:xfrm>
        </p:spPr>
        <p:txBody>
          <a:bodyPr>
            <a:noAutofit/>
          </a:bodyPr>
          <a:lstStyle/>
          <a:p>
            <a:pPr rtl="1"/>
            <a:r>
              <a:rPr lang="ar-KW" b="0" i="0" u="none" strike="noStrike" dirty="0">
                <a:solidFill>
                  <a:schemeClr val="bg1"/>
                </a:solidFill>
                <a:effectLst/>
                <a:latin typeface="droid"/>
              </a:rPr>
              <a:t>الإدمان ظاهرة تنتشر بشكل واسع منذ القرن الماضي تم التعرف عليه من قبل العلماء وتصنيفه على أنه عيب أخلاقي مفتقر لقوة الإرادة عند الشخص المدمن، لكن هذا المفهوم الذي توصل إليه العلماء خلال ثلاثينيات القرن الماضي هو مفهوم خاطئ جاء دون وجود الدراسة الكافية مما أدى إلى التعامل مع المدمنين على أنهم مجرمين وليس مجرد مرضى في حاجة ماسة للخضوع إلى العلاج، للتعافي من هذا السم الذي يؤثر على شتى الأمور الحياتية، ومع تقدم العلم تم التعرف على أن الإدمان وماهيته وقدرته في التأثير على المخ والكيمياء المكونة له كذلك قدرته الكبيرة على التأثير على الجانب العصبي الذي بدوره يتحكم في الجسم كله</a:t>
            </a:r>
            <a:r>
              <a:rPr lang="ar-SA" b="0" i="0" u="none" strike="noStrike" dirty="0">
                <a:solidFill>
                  <a:schemeClr val="bg1"/>
                </a:solidFill>
                <a:effectLst/>
                <a:latin typeface="droid"/>
              </a:rPr>
              <a:t>.</a:t>
            </a:r>
            <a:endParaRPr lang="en-GB" b="1" dirty="0">
              <a:solidFill>
                <a:schemeClr val="bg1"/>
              </a:solidFill>
            </a:endParaRPr>
          </a:p>
        </p:txBody>
      </p:sp>
      <p:sp>
        <p:nvSpPr>
          <p:cNvPr id="13" name="Rectangle 12">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30202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0519089-F1BA-3544-8BC4-84CFEF1485DD}"/>
              </a:ext>
            </a:extLst>
          </p:cNvPr>
          <p:cNvPicPr>
            <a:picLocks noChangeAspect="1"/>
          </p:cNvPicPr>
          <p:nvPr/>
        </p:nvPicPr>
        <p:blipFill rotWithShape="1">
          <a:blip r:embed="rId2"/>
          <a:srcRect l="21588" r="12184"/>
          <a:stretch/>
        </p:blipFill>
        <p:spPr>
          <a:xfrm>
            <a:off x="4816021" y="10"/>
            <a:ext cx="8074479" cy="6857990"/>
          </a:xfrm>
          <a:prstGeom prst="rect">
            <a:avLst/>
          </a:prstGeom>
        </p:spPr>
      </p:pic>
      <p:sp>
        <p:nvSpPr>
          <p:cNvPr id="24" name="Freeform: Shape 23">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70ABC33-88D7-4840-AF2D-6893E0FB91EA}"/>
              </a:ext>
            </a:extLst>
          </p:cNvPr>
          <p:cNvSpPr>
            <a:spLocks noGrp="1"/>
          </p:cNvSpPr>
          <p:nvPr>
            <p:ph idx="1"/>
          </p:nvPr>
        </p:nvSpPr>
        <p:spPr>
          <a:xfrm>
            <a:off x="-9746" y="1351580"/>
            <a:ext cx="5202074" cy="3072253"/>
          </a:xfrm>
        </p:spPr>
        <p:txBody>
          <a:bodyPr>
            <a:noAutofit/>
          </a:bodyPr>
          <a:lstStyle/>
          <a:p>
            <a:pPr algn="r" rtl="1"/>
            <a:r>
              <a:rPr lang="ar-KW" sz="2500" b="0" i="0" dirty="0">
                <a:effectLst/>
                <a:latin typeface="Amiri"/>
                <a:cs typeface="+mj-cs"/>
              </a:rPr>
              <a:t>الإدمان لغوياً يعني الإقبال والتعود على شيء معين</a:t>
            </a:r>
            <a:r>
              <a:rPr lang="ar-SA" sz="2500" dirty="0">
                <a:latin typeface="Amiri"/>
                <a:cs typeface="+mj-cs"/>
              </a:rPr>
              <a:t>.</a:t>
            </a:r>
            <a:endParaRPr lang="ar-KW" sz="2500" b="0" i="0" dirty="0">
              <a:effectLst/>
              <a:latin typeface="Amiri"/>
              <a:cs typeface="+mj-cs"/>
            </a:endParaRPr>
          </a:p>
          <a:p>
            <a:pPr algn="r" rtl="1"/>
            <a:r>
              <a:rPr lang="ar-KW" sz="2500" b="0" i="0" dirty="0">
                <a:effectLst/>
                <a:latin typeface="Amiri"/>
                <a:cs typeface="+mj-cs"/>
              </a:rPr>
              <a:t>ويحدث الإدمان اضطرابات في سلوك المدمن بسبب تكرار العادة التي يدمنها لأنها تشعره بالسعادة والفرح دون النظر إلى نتائجها وكم المشاكل والعواقب التي ستحل على الفرد المدمن نفسه أو على الأسرة والعائلة المحيطة به.</a:t>
            </a:r>
          </a:p>
        </p:txBody>
      </p:sp>
    </p:spTree>
    <p:extLst>
      <p:ext uri="{BB962C8B-B14F-4D97-AF65-F5344CB8AC3E}">
        <p14:creationId xmlns:p14="http://schemas.microsoft.com/office/powerpoint/2010/main" val="39755005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Rectangle 1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AF72FCF-DCEE-4B0A-92C2-0023D17D4D0B}"/>
              </a:ext>
            </a:extLst>
          </p:cNvPr>
          <p:cNvSpPr>
            <a:spLocks noGrp="1"/>
          </p:cNvSpPr>
          <p:nvPr>
            <p:ph type="title"/>
          </p:nvPr>
        </p:nvSpPr>
        <p:spPr>
          <a:xfrm>
            <a:off x="3739722" y="534356"/>
            <a:ext cx="8369970" cy="1215423"/>
          </a:xfrm>
        </p:spPr>
        <p:txBody>
          <a:bodyPr>
            <a:normAutofit/>
          </a:bodyPr>
          <a:lstStyle/>
          <a:p>
            <a:pPr algn="ctr" rtl="1"/>
            <a:r>
              <a:rPr lang="ar-SA" sz="8000" b="1" dirty="0">
                <a:solidFill>
                  <a:schemeClr val="accent4">
                    <a:lumMod val="20000"/>
                    <a:lumOff val="80000"/>
                  </a:schemeClr>
                </a:solidFill>
              </a:rPr>
              <a:t>الأ</a:t>
            </a:r>
            <a:r>
              <a:rPr lang="ar-KW" sz="8000" b="1" dirty="0">
                <a:solidFill>
                  <a:schemeClr val="accent4">
                    <a:lumMod val="20000"/>
                    <a:lumOff val="80000"/>
                  </a:schemeClr>
                </a:solidFill>
              </a:rPr>
              <a:t>سباب</a:t>
            </a:r>
            <a:endParaRPr lang="en-GB" sz="8000" b="1" dirty="0">
              <a:solidFill>
                <a:schemeClr val="accent4">
                  <a:lumMod val="20000"/>
                  <a:lumOff val="80000"/>
                </a:schemeClr>
              </a:solidFill>
            </a:endParaRPr>
          </a:p>
        </p:txBody>
      </p:sp>
      <p:sp>
        <p:nvSpPr>
          <p:cNvPr id="3" name="Content Placeholder 2">
            <a:extLst>
              <a:ext uri="{FF2B5EF4-FFF2-40B4-BE49-F238E27FC236}">
                <a16:creationId xmlns:a16="http://schemas.microsoft.com/office/drawing/2014/main" id="{A61A4E57-9E37-4725-9989-E6086F2F3468}"/>
              </a:ext>
            </a:extLst>
          </p:cNvPr>
          <p:cNvSpPr>
            <a:spLocks noGrp="1"/>
          </p:cNvSpPr>
          <p:nvPr>
            <p:ph idx="1"/>
          </p:nvPr>
        </p:nvSpPr>
        <p:spPr>
          <a:xfrm>
            <a:off x="6574033" y="1906195"/>
            <a:ext cx="5333036" cy="4187678"/>
          </a:xfrm>
        </p:spPr>
        <p:txBody>
          <a:bodyPr>
            <a:noAutofit/>
          </a:bodyPr>
          <a:lstStyle/>
          <a:p>
            <a:pPr marL="457200" indent="-457200" algn="r" rtl="1">
              <a:buFont typeface="+mj-lt"/>
              <a:buAutoNum type="arabicPeriod"/>
            </a:pPr>
            <a:r>
              <a:rPr lang="ar-SA" sz="2500" b="0" i="0" dirty="0">
                <a:effectLst/>
                <a:latin typeface="Helvetica Neue"/>
                <a:cs typeface="+mj-cs"/>
              </a:rPr>
              <a:t>ا</a:t>
            </a:r>
            <a:r>
              <a:rPr lang="ar-KW" sz="2500" b="0" i="0" dirty="0">
                <a:effectLst/>
                <a:latin typeface="Helvetica Neue"/>
                <a:cs typeface="+mj-cs"/>
              </a:rPr>
              <a:t>لجهل بأخطار استعمال المخدر.</a:t>
            </a:r>
          </a:p>
          <a:p>
            <a:pPr marL="457200" indent="-457200" algn="r" rtl="1">
              <a:buFont typeface="+mj-lt"/>
              <a:buAutoNum type="arabicPeriod"/>
            </a:pPr>
            <a:r>
              <a:rPr lang="ar-KW" sz="2500" b="0" i="0" dirty="0">
                <a:effectLst/>
                <a:latin typeface="Helvetica Neue"/>
                <a:cs typeface="+mj-cs"/>
              </a:rPr>
              <a:t>ضعف الوازع الديني، والتنشئة الاجتماعية غير السليمة.</a:t>
            </a:r>
          </a:p>
          <a:p>
            <a:pPr marL="457200" indent="-457200" algn="r" rtl="1">
              <a:buFont typeface="+mj-lt"/>
              <a:buAutoNum type="arabicPeriod"/>
            </a:pPr>
            <a:r>
              <a:rPr lang="ar-KW" sz="2500" b="0" i="0" dirty="0">
                <a:effectLst/>
                <a:latin typeface="Helvetica Neue"/>
                <a:cs typeface="+mj-cs"/>
              </a:rPr>
              <a:t>التفكك الأسري.</a:t>
            </a:r>
          </a:p>
          <a:p>
            <a:pPr marL="457200" indent="-457200" algn="r" rtl="1">
              <a:buFont typeface="+mj-lt"/>
              <a:buAutoNum type="arabicPeriod"/>
            </a:pPr>
            <a:r>
              <a:rPr lang="ar-KW" sz="2500" b="0" i="0" dirty="0">
                <a:effectLst/>
                <a:latin typeface="Helvetica Neue"/>
                <a:cs typeface="+mj-cs"/>
              </a:rPr>
              <a:t>الثراء الفاحش والتبذير دون حساب.</a:t>
            </a:r>
          </a:p>
          <a:p>
            <a:pPr marL="457200" indent="-457200" algn="r" rtl="1">
              <a:buFont typeface="+mj-lt"/>
              <a:buAutoNum type="arabicPeriod"/>
            </a:pPr>
            <a:r>
              <a:rPr lang="ar-KW" sz="2500" b="0" i="0" dirty="0">
                <a:effectLst/>
                <a:latin typeface="Helvetica Neue"/>
                <a:cs typeface="+mj-cs"/>
              </a:rPr>
              <a:t>انشغال الوالدين عن الأبناء، وعدم وجود الرقابة والتوجيه.</a:t>
            </a:r>
          </a:p>
          <a:p>
            <a:pPr marL="457200" indent="-457200" algn="r" rtl="1">
              <a:buFont typeface="+mj-lt"/>
              <a:buAutoNum type="arabicPeriod"/>
            </a:pPr>
            <a:r>
              <a:rPr lang="ar-KW" sz="2500" b="0" i="0" dirty="0">
                <a:effectLst/>
                <a:latin typeface="Helvetica Neue"/>
                <a:cs typeface="+mj-cs"/>
              </a:rPr>
              <a:t>عدم وجود الحوار بين أفراد العائلة.</a:t>
            </a:r>
          </a:p>
          <a:p>
            <a:pPr marL="457200" indent="-457200" algn="r" rtl="1">
              <a:buFont typeface="+mj-lt"/>
              <a:buAutoNum type="arabicPeriod"/>
            </a:pPr>
            <a:r>
              <a:rPr lang="ar-KW" sz="2500" b="0" i="0" dirty="0">
                <a:effectLst/>
                <a:latin typeface="Helvetica Neue"/>
                <a:cs typeface="+mj-cs"/>
              </a:rPr>
              <a:t>مجالسة أو مصاحبة رفاق السوء.</a:t>
            </a:r>
          </a:p>
          <a:p>
            <a:pPr marL="457200" indent="-457200" algn="r" rtl="1">
              <a:buFont typeface="+mj-lt"/>
              <a:buAutoNum type="arabicPeriod"/>
            </a:pPr>
            <a:endParaRPr lang="en-GB" sz="2500" dirty="0">
              <a:cs typeface="+mj-cs"/>
            </a:endParaRPr>
          </a:p>
        </p:txBody>
      </p:sp>
      <p:pic>
        <p:nvPicPr>
          <p:cNvPr id="6" name="Picture 5">
            <a:extLst>
              <a:ext uri="{FF2B5EF4-FFF2-40B4-BE49-F238E27FC236}">
                <a16:creationId xmlns:a16="http://schemas.microsoft.com/office/drawing/2014/main" id="{5D4DC9DC-353D-1346-9D29-7CCF70EBFA0C}"/>
              </a:ext>
            </a:extLst>
          </p:cNvPr>
          <p:cNvPicPr>
            <a:picLocks noChangeAspect="1"/>
          </p:cNvPicPr>
          <p:nvPr/>
        </p:nvPicPr>
        <p:blipFill>
          <a:blip r:embed="rId2"/>
          <a:stretch>
            <a:fillRect/>
          </a:stretch>
        </p:blipFill>
        <p:spPr>
          <a:xfrm>
            <a:off x="357719" y="2222069"/>
            <a:ext cx="5333036" cy="3555930"/>
          </a:xfrm>
          <a:prstGeom prst="rect">
            <a:avLst/>
          </a:prstGeom>
        </p:spPr>
      </p:pic>
    </p:spTree>
    <p:extLst>
      <p:ext uri="{BB962C8B-B14F-4D97-AF65-F5344CB8AC3E}">
        <p14:creationId xmlns:p14="http://schemas.microsoft.com/office/powerpoint/2010/main" val="34506791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864DAC-3431-0A44-9E5A-17486DA5F66F}"/>
              </a:ext>
            </a:extLst>
          </p:cNvPr>
          <p:cNvPicPr>
            <a:picLocks noChangeAspect="1"/>
          </p:cNvPicPr>
          <p:nvPr/>
        </p:nvPicPr>
        <p:blipFill rotWithShape="1">
          <a:blip r:embed="rId2"/>
          <a:srcRect l="8781" r="20281" b="-1"/>
          <a:stretch/>
        </p:blipFill>
        <p:spPr>
          <a:xfrm>
            <a:off x="4117521" y="10"/>
            <a:ext cx="8074479" cy="6857990"/>
          </a:xfrm>
          <a:prstGeom prst="rect">
            <a:avLst/>
          </a:prstGeom>
        </p:spPr>
      </p:pic>
      <p:sp>
        <p:nvSpPr>
          <p:cNvPr id="16" name="Freeform: Shape 9">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1">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9866FDE-61A3-47BE-8CEB-5C6AF48C6315}"/>
              </a:ext>
            </a:extLst>
          </p:cNvPr>
          <p:cNvSpPr>
            <a:spLocks noGrp="1"/>
          </p:cNvSpPr>
          <p:nvPr>
            <p:ph idx="1"/>
          </p:nvPr>
        </p:nvSpPr>
        <p:spPr>
          <a:xfrm>
            <a:off x="0" y="583268"/>
            <a:ext cx="5291328" cy="4154361"/>
          </a:xfrm>
        </p:spPr>
        <p:txBody>
          <a:bodyPr>
            <a:noAutofit/>
          </a:bodyPr>
          <a:lstStyle/>
          <a:p>
            <a:pPr algn="r" rtl="1">
              <a:buFont typeface="Wingdings" pitchFamily="2" charset="2"/>
              <a:buChar char="§"/>
            </a:pPr>
            <a:r>
              <a:rPr lang="ar-KW" sz="3000" b="1" i="0" dirty="0">
                <a:effectLst/>
                <a:latin typeface="DroidKufi-Bold"/>
              </a:rPr>
              <a:t>آثار ومضاعفات إدمان المخدرات:</a:t>
            </a:r>
            <a:endParaRPr lang="ar-SA" sz="3000" b="1" i="0" dirty="0">
              <a:effectLst/>
              <a:latin typeface="DroidKufi-Bold"/>
            </a:endParaRPr>
          </a:p>
          <a:p>
            <a:pPr marL="457200" indent="-457200" algn="r" rtl="1">
              <a:buFont typeface="+mj-lt"/>
              <a:buAutoNum type="arabicPeriod"/>
            </a:pPr>
            <a:r>
              <a:rPr lang="ar-KW" sz="2500" b="0" i="0" dirty="0">
                <a:effectLst/>
                <a:latin typeface="DroidArabicKufi"/>
              </a:rPr>
              <a:t>يؤدي إدمان المخدرات إلى حدوث مشاكل صحية بدنية وعقلية.</a:t>
            </a:r>
            <a:endParaRPr lang="ar-SA" sz="2500" b="0" i="0" dirty="0">
              <a:effectLst/>
              <a:latin typeface="DroidArabicKufi"/>
            </a:endParaRPr>
          </a:p>
          <a:p>
            <a:pPr marL="457200" indent="-457200" algn="r" rtl="1">
              <a:buFont typeface="+mj-lt"/>
              <a:buAutoNum type="arabicPeriod"/>
            </a:pPr>
            <a:r>
              <a:rPr lang="ar-KW" sz="2500" b="0" i="0" dirty="0">
                <a:effectLst/>
                <a:latin typeface="DroidArabicKufi"/>
              </a:rPr>
              <a:t> فقدان الوعي والغيبوبة والموت المفاجئ</a:t>
            </a:r>
            <a:r>
              <a:rPr lang="ar-SA" sz="2500" b="0" i="0" dirty="0">
                <a:effectLst/>
                <a:latin typeface="DroidArabicKufi"/>
              </a:rPr>
              <a:t>.</a:t>
            </a:r>
          </a:p>
          <a:p>
            <a:pPr marL="457200" indent="-457200" algn="r" rtl="1">
              <a:buFont typeface="+mj-lt"/>
              <a:buAutoNum type="arabicPeriod"/>
            </a:pPr>
            <a:r>
              <a:rPr lang="ar-KW" sz="2500" b="0" i="0" dirty="0">
                <a:effectLst/>
                <a:latin typeface="DroidArabicKufi"/>
              </a:rPr>
              <a:t>الإصابة بالأمراض المعدية</a:t>
            </a:r>
            <a:r>
              <a:rPr lang="ar-SA" sz="2500" b="0" i="0" dirty="0">
                <a:effectLst/>
                <a:latin typeface="DroidArabicKufi"/>
              </a:rPr>
              <a:t>.</a:t>
            </a:r>
          </a:p>
          <a:p>
            <a:pPr marL="457200" indent="-457200" algn="r" rtl="1">
              <a:buFont typeface="+mj-lt"/>
              <a:buAutoNum type="arabicPeriod"/>
            </a:pPr>
            <a:r>
              <a:rPr lang="ar-KW" sz="2500" b="0" i="0" dirty="0">
                <a:effectLst/>
                <a:latin typeface="DroidArabicKufi"/>
              </a:rPr>
              <a:t>التعرض لحوادث السير في حالة السكر.</a:t>
            </a:r>
            <a:br>
              <a:rPr lang="ar-KW" sz="2500" dirty="0"/>
            </a:br>
            <a:r>
              <a:rPr lang="ar-KW" sz="2500" b="0" i="0" dirty="0">
                <a:effectLst/>
                <a:latin typeface="DroidArabicKufi"/>
              </a:rPr>
              <a:t>الانتحار.</a:t>
            </a:r>
            <a:endParaRPr lang="ar-SA" sz="2500" b="0" i="0" dirty="0">
              <a:effectLst/>
              <a:latin typeface="DroidArabicKufi"/>
            </a:endParaRPr>
          </a:p>
          <a:p>
            <a:pPr marL="457200" indent="-457200" algn="r" rtl="1">
              <a:buFont typeface="+mj-lt"/>
              <a:buAutoNum type="arabicPeriod"/>
            </a:pPr>
            <a:r>
              <a:rPr lang="ar-KW" sz="2500" b="0" i="0" dirty="0">
                <a:effectLst/>
                <a:latin typeface="DroidArabicKufi"/>
              </a:rPr>
              <a:t>المشاكل الأسرية والخلافات الزوجية</a:t>
            </a:r>
            <a:r>
              <a:rPr lang="ar-SA" sz="2500" b="0" i="0" dirty="0">
                <a:effectLst/>
                <a:latin typeface="DroidArabicKufi"/>
              </a:rPr>
              <a:t>.</a:t>
            </a:r>
          </a:p>
          <a:p>
            <a:pPr marL="457200" indent="-457200" algn="r" rtl="1">
              <a:buFont typeface="+mj-lt"/>
              <a:buAutoNum type="arabicPeriod"/>
            </a:pPr>
            <a:r>
              <a:rPr lang="ar-KW" sz="2500" b="0" i="0" dirty="0">
                <a:effectLst/>
                <a:latin typeface="DroidArabicKufi"/>
              </a:rPr>
              <a:t>إنفاق المال بلا حساب</a:t>
            </a:r>
            <a:r>
              <a:rPr lang="ar-SA" sz="2500" b="0" i="0" dirty="0">
                <a:effectLst/>
                <a:latin typeface="DroidArabicKufi"/>
              </a:rPr>
              <a:t>.</a:t>
            </a:r>
            <a:endParaRPr lang="en-GB" sz="2500" dirty="0"/>
          </a:p>
        </p:txBody>
      </p:sp>
    </p:spTree>
    <p:extLst>
      <p:ext uri="{BB962C8B-B14F-4D97-AF65-F5344CB8AC3E}">
        <p14:creationId xmlns:p14="http://schemas.microsoft.com/office/powerpoint/2010/main" val="2412644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75F95D6C-0E0E-7348-BC69-5803D833D1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191" y="401772"/>
            <a:ext cx="6415617" cy="6054455"/>
          </a:xfrm>
          <a:prstGeom prst="rect">
            <a:avLst/>
          </a:prstGeom>
        </p:spPr>
      </p:pic>
    </p:spTree>
    <p:extLst>
      <p:ext uri="{BB962C8B-B14F-4D97-AF65-F5344CB8AC3E}">
        <p14:creationId xmlns:p14="http://schemas.microsoft.com/office/powerpoint/2010/main" val="248711954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75F95D6C-0E0E-7348-BC69-5803D833D11F}"/>
              </a:ext>
            </a:extLst>
          </p:cNvPr>
          <p:cNvPicPr>
            <a:picLocks noChangeAspect="1"/>
          </p:cNvPicPr>
          <p:nvPr/>
        </p:nvPicPr>
        <p:blipFill>
          <a:blip r:embed="rId2"/>
          <a:srcRect/>
          <a:stretch/>
        </p:blipFill>
        <p:spPr>
          <a:xfrm>
            <a:off x="3751435" y="177926"/>
            <a:ext cx="4990398" cy="6502148"/>
          </a:xfrm>
          <a:prstGeom prst="rect">
            <a:avLst/>
          </a:prstGeom>
        </p:spPr>
      </p:pic>
    </p:spTree>
    <p:extLst>
      <p:ext uri="{BB962C8B-B14F-4D97-AF65-F5344CB8AC3E}">
        <p14:creationId xmlns:p14="http://schemas.microsoft.com/office/powerpoint/2010/main" val="223283458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75F95D6C-0E0E-7348-BC69-5803D833D11F}"/>
              </a:ext>
            </a:extLst>
          </p:cNvPr>
          <p:cNvPicPr>
            <a:picLocks noChangeAspect="1"/>
          </p:cNvPicPr>
          <p:nvPr/>
        </p:nvPicPr>
        <p:blipFill>
          <a:blip r:embed="rId2"/>
          <a:srcRect/>
          <a:stretch/>
        </p:blipFill>
        <p:spPr>
          <a:xfrm>
            <a:off x="1448858" y="412591"/>
            <a:ext cx="9240309" cy="6006201"/>
          </a:xfrm>
          <a:prstGeom prst="rect">
            <a:avLst/>
          </a:prstGeom>
        </p:spPr>
      </p:pic>
    </p:spTree>
    <p:extLst>
      <p:ext uri="{BB962C8B-B14F-4D97-AF65-F5344CB8AC3E}">
        <p14:creationId xmlns:p14="http://schemas.microsoft.com/office/powerpoint/2010/main" val="21229398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6213CC-B858-E647-8297-7C520D2A1AA7}"/>
              </a:ext>
            </a:extLst>
          </p:cNvPr>
          <p:cNvPicPr>
            <a:picLocks noChangeAspect="1"/>
          </p:cNvPicPr>
          <p:nvPr/>
        </p:nvPicPr>
        <p:blipFill rotWithShape="1">
          <a:blip r:embed="rId2"/>
          <a:srcRect l="12532" r="11822" b="1"/>
          <a:stretch/>
        </p:blipFill>
        <p:spPr>
          <a:xfrm>
            <a:off x="4423833" y="10"/>
            <a:ext cx="7768167" cy="6857990"/>
          </a:xfrm>
          <a:prstGeom prst="rect">
            <a:avLst/>
          </a:prstGeom>
        </p:spPr>
      </p:pic>
      <p:sp>
        <p:nvSpPr>
          <p:cNvPr id="11" name="Freeform: Shape 10">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4411CF8-41A0-4257-874D-58EE764867D8}"/>
              </a:ext>
            </a:extLst>
          </p:cNvPr>
          <p:cNvSpPr>
            <a:spLocks noGrp="1"/>
          </p:cNvSpPr>
          <p:nvPr>
            <p:ph idx="1"/>
          </p:nvPr>
        </p:nvSpPr>
        <p:spPr>
          <a:xfrm>
            <a:off x="465666" y="667934"/>
            <a:ext cx="4117521" cy="4154361"/>
          </a:xfrm>
        </p:spPr>
        <p:txBody>
          <a:bodyPr>
            <a:noAutofit/>
          </a:bodyPr>
          <a:lstStyle/>
          <a:p>
            <a:pPr algn="r" rtl="1"/>
            <a:r>
              <a:rPr lang="ar-KW" sz="3000" b="1" i="0" dirty="0">
                <a:effectLst/>
                <a:latin typeface="DroidKufi-Bold"/>
              </a:rPr>
              <a:t>علاج إدمان المخدرات:</a:t>
            </a:r>
            <a:endParaRPr lang="ar-KW" sz="3000" b="1" i="0" dirty="0">
              <a:effectLst/>
              <a:latin typeface="DroidArabicKufi"/>
            </a:endParaRPr>
          </a:p>
          <a:p>
            <a:pPr algn="r" rtl="1">
              <a:buFont typeface="Wingdings" pitchFamily="2" charset="2"/>
              <a:buChar char="§"/>
            </a:pPr>
            <a:r>
              <a:rPr lang="ar-KW" sz="2500" b="0" i="0" dirty="0">
                <a:effectLst/>
                <a:latin typeface="DroidArabicKufi"/>
              </a:rPr>
              <a:t>تنظيم برامج علاجية للمرضى سواء في المستشفيات أو في العيادات الخارجية وتقديم المشورة لهم ومساعدتهم على مقاومة استخدام المخدرات مرة أخرى والتغلب على الإدمان.</a:t>
            </a:r>
            <a:endParaRPr lang="ar-SA" sz="2500" dirty="0">
              <a:latin typeface="DroidArabicKufi"/>
            </a:endParaRPr>
          </a:p>
          <a:p>
            <a:pPr algn="r" rtl="1">
              <a:buFont typeface="Wingdings" pitchFamily="2" charset="2"/>
              <a:buChar char="§"/>
            </a:pPr>
            <a:r>
              <a:rPr lang="ar-KW" sz="2500" b="1" i="0" dirty="0">
                <a:effectLst/>
                <a:latin typeface="DroidArabicKufi"/>
              </a:rPr>
              <a:t>وتشمل</a:t>
            </a:r>
            <a:r>
              <a:rPr lang="ar-KW" sz="2500" b="0" i="0" dirty="0">
                <a:effectLst/>
                <a:latin typeface="DroidArabicKufi"/>
              </a:rPr>
              <a:t> الدورات التعليمية التي تركز على حصول المدمن على العلاج الداعم ومنع الانتكاس ويمكن تحقيق ذلك في جلسات فردية أو جماعية أو أسرية.</a:t>
            </a:r>
          </a:p>
          <a:p>
            <a:pPr algn="r" rtl="1">
              <a:buFont typeface="Wingdings" pitchFamily="2" charset="2"/>
              <a:buChar char="§"/>
            </a:pPr>
            <a:r>
              <a:rPr lang="ar-KW" sz="2500" b="0" i="0" dirty="0">
                <a:effectLst/>
                <a:latin typeface="DroidArabicKufi"/>
              </a:rPr>
              <a:t>علاجات السلوك يمكن أن تساعد على إيجاد وسائل للتعامل مع الرغبة الشديدة في استخدام المخدرات</a:t>
            </a:r>
            <a:r>
              <a:rPr lang="ar-SA" sz="2500" dirty="0">
                <a:latin typeface="DroidArabicKufi"/>
              </a:rPr>
              <a:t>.</a:t>
            </a:r>
            <a:endParaRPr lang="en-GB" sz="2500" dirty="0"/>
          </a:p>
        </p:txBody>
      </p:sp>
    </p:spTree>
    <p:extLst>
      <p:ext uri="{BB962C8B-B14F-4D97-AF65-F5344CB8AC3E}">
        <p14:creationId xmlns:p14="http://schemas.microsoft.com/office/powerpoint/2010/main" val="24050430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CA76F0-8448-4782-A9A6-7EE1F43B77B9}"/>
              </a:ext>
            </a:extLst>
          </p:cNvPr>
          <p:cNvSpPr>
            <a:spLocks noGrp="1"/>
          </p:cNvSpPr>
          <p:nvPr>
            <p:ph idx="1"/>
          </p:nvPr>
        </p:nvSpPr>
        <p:spPr>
          <a:xfrm>
            <a:off x="1121834" y="859895"/>
            <a:ext cx="10414000" cy="5138210"/>
          </a:xfrm>
        </p:spPr>
        <p:txBody>
          <a:bodyPr>
            <a:normAutofit/>
          </a:bodyPr>
          <a:lstStyle/>
          <a:p>
            <a:pPr algn="r" rtl="1"/>
            <a:r>
              <a:rPr lang="ar-KW" sz="3500" b="1" i="0" dirty="0">
                <a:solidFill>
                  <a:schemeClr val="accent4">
                    <a:lumMod val="20000"/>
                    <a:lumOff val="80000"/>
                  </a:schemeClr>
                </a:solidFill>
                <a:effectLst/>
                <a:latin typeface="DroidKufi-Bold"/>
                <a:cs typeface="+mj-cs"/>
              </a:rPr>
              <a:t>الوقاية من سوء تعاطي المخدرات :</a:t>
            </a:r>
            <a:endParaRPr lang="ar-SA" sz="3500" b="1" i="0" dirty="0">
              <a:solidFill>
                <a:schemeClr val="accent4">
                  <a:lumMod val="20000"/>
                  <a:lumOff val="80000"/>
                </a:schemeClr>
              </a:solidFill>
              <a:effectLst/>
              <a:latin typeface="DroidKufi-Bold"/>
              <a:cs typeface="+mj-cs"/>
            </a:endParaRPr>
          </a:p>
          <a:p>
            <a:pPr algn="r" rtl="1">
              <a:buFont typeface="Wingdings" pitchFamily="2" charset="2"/>
              <a:buChar char="§"/>
            </a:pPr>
            <a:r>
              <a:rPr lang="ar-KW" sz="2500" i="0" dirty="0">
                <a:solidFill>
                  <a:schemeClr val="bg1"/>
                </a:solidFill>
                <a:effectLst/>
                <a:latin typeface="DroidKufi-Bold"/>
                <a:cs typeface="+mj-cs"/>
              </a:rPr>
              <a:t> التواصل:</a:t>
            </a:r>
            <a:endParaRPr lang="ar-SA" sz="2500" i="0" dirty="0">
              <a:solidFill>
                <a:schemeClr val="bg1"/>
              </a:solidFill>
              <a:effectLst/>
              <a:latin typeface="DroidKufi-Bold"/>
              <a:cs typeface="+mj-cs"/>
            </a:endParaRPr>
          </a:p>
          <a:p>
            <a:pPr marL="0" indent="0" algn="r" rtl="1">
              <a:buNone/>
            </a:pPr>
            <a:r>
              <a:rPr lang="ar-KW" sz="2500" i="0" dirty="0">
                <a:solidFill>
                  <a:schemeClr val="bg1"/>
                </a:solidFill>
                <a:effectLst/>
                <a:latin typeface="DroidArabicKufi"/>
                <a:cs typeface="+mj-cs"/>
              </a:rPr>
              <a:t> التحدث مع </a:t>
            </a:r>
            <a:r>
              <a:rPr lang="ar-SA" sz="2500" i="0" dirty="0">
                <a:solidFill>
                  <a:schemeClr val="bg1"/>
                </a:solidFill>
                <a:effectLst/>
                <a:latin typeface="DroidArabicKufi"/>
                <a:cs typeface="+mj-cs"/>
              </a:rPr>
              <a:t>المراهقين</a:t>
            </a:r>
            <a:r>
              <a:rPr lang="ar-KW" sz="2500" i="0" dirty="0">
                <a:solidFill>
                  <a:schemeClr val="bg1"/>
                </a:solidFill>
                <a:effectLst/>
                <a:latin typeface="DroidArabicKufi"/>
                <a:cs typeface="+mj-cs"/>
              </a:rPr>
              <a:t> حول أخطار تعاطي المخدرات وإساءة استعمالها.</a:t>
            </a:r>
            <a:endParaRPr lang="ar-SA" sz="2500" i="0" dirty="0">
              <a:solidFill>
                <a:schemeClr val="bg1"/>
              </a:solidFill>
              <a:effectLst/>
              <a:latin typeface="DroidArabicKufi"/>
              <a:cs typeface="+mj-cs"/>
            </a:endParaRPr>
          </a:p>
          <a:p>
            <a:pPr algn="r" rtl="1">
              <a:buFont typeface="Wingdings" pitchFamily="2" charset="2"/>
              <a:buChar char="§"/>
            </a:pPr>
            <a:r>
              <a:rPr lang="ar-KW" sz="2500" i="0" dirty="0">
                <a:solidFill>
                  <a:schemeClr val="bg1"/>
                </a:solidFill>
                <a:effectLst/>
                <a:latin typeface="DroidKufi-Bold"/>
                <a:cs typeface="+mj-cs"/>
              </a:rPr>
              <a:t>الاستماع:</a:t>
            </a:r>
            <a:r>
              <a:rPr lang="ar-KW" sz="2500" i="0" dirty="0">
                <a:solidFill>
                  <a:schemeClr val="bg1"/>
                </a:solidFill>
                <a:effectLst/>
                <a:latin typeface="DroidArabicKufi"/>
                <a:cs typeface="+mj-cs"/>
              </a:rPr>
              <a:t> </a:t>
            </a:r>
            <a:endParaRPr lang="ar-SA" sz="2500" i="0" dirty="0">
              <a:solidFill>
                <a:schemeClr val="bg1"/>
              </a:solidFill>
              <a:effectLst/>
              <a:latin typeface="DroidArabicKufi"/>
              <a:cs typeface="+mj-cs"/>
            </a:endParaRPr>
          </a:p>
          <a:p>
            <a:pPr marL="0" indent="0" algn="r" rtl="1">
              <a:buNone/>
            </a:pPr>
            <a:r>
              <a:rPr lang="ar-KW" sz="2500" i="0" dirty="0">
                <a:solidFill>
                  <a:schemeClr val="bg1"/>
                </a:solidFill>
                <a:effectLst/>
                <a:latin typeface="DroidArabicKufi"/>
                <a:cs typeface="+mj-cs"/>
              </a:rPr>
              <a:t>الاستماع الجيد عند تحدث </a:t>
            </a:r>
            <a:r>
              <a:rPr lang="ar-SA" sz="2500" i="0" dirty="0">
                <a:solidFill>
                  <a:schemeClr val="bg1"/>
                </a:solidFill>
                <a:effectLst/>
                <a:latin typeface="DroidArabicKufi"/>
                <a:cs typeface="+mj-cs"/>
              </a:rPr>
              <a:t>المراهقين</a:t>
            </a:r>
            <a:r>
              <a:rPr lang="ar-KW" sz="2500" i="0" dirty="0">
                <a:solidFill>
                  <a:schemeClr val="bg1"/>
                </a:solidFill>
                <a:effectLst/>
                <a:latin typeface="DroidArabicKufi"/>
                <a:cs typeface="+mj-cs"/>
              </a:rPr>
              <a:t> عن ضغط أصدقائهم عليهم للاستخدام الخاطئ للمخدرات، ودعم جهودهم لمقاومة ذلك</a:t>
            </a:r>
            <a:r>
              <a:rPr lang="ar-SA" sz="2500" dirty="0">
                <a:solidFill>
                  <a:schemeClr val="bg1"/>
                </a:solidFill>
                <a:latin typeface="DroidArabicKufi"/>
                <a:cs typeface="+mj-cs"/>
              </a:rPr>
              <a:t>.</a:t>
            </a:r>
          </a:p>
          <a:p>
            <a:pPr algn="r" rtl="1">
              <a:buFont typeface="Wingdings" pitchFamily="2" charset="2"/>
              <a:buChar char="§"/>
            </a:pPr>
            <a:r>
              <a:rPr lang="ar-KW" sz="2500" i="0" dirty="0">
                <a:solidFill>
                  <a:schemeClr val="bg1"/>
                </a:solidFill>
                <a:effectLst/>
                <a:latin typeface="DroidKufi-Bold"/>
                <a:cs typeface="+mj-cs"/>
              </a:rPr>
              <a:t> القدوة الحسنة:</a:t>
            </a:r>
            <a:r>
              <a:rPr lang="ar-KW" sz="2500" i="0" dirty="0">
                <a:solidFill>
                  <a:schemeClr val="bg1"/>
                </a:solidFill>
                <a:effectLst/>
                <a:latin typeface="DroidArabicKufi"/>
                <a:cs typeface="+mj-cs"/>
              </a:rPr>
              <a:t> </a:t>
            </a:r>
            <a:endParaRPr lang="ar-SA" sz="2500" i="0" dirty="0">
              <a:solidFill>
                <a:schemeClr val="bg1"/>
              </a:solidFill>
              <a:effectLst/>
              <a:latin typeface="DroidArabicKufi"/>
              <a:cs typeface="+mj-cs"/>
            </a:endParaRPr>
          </a:p>
          <a:p>
            <a:pPr marL="0" indent="0" algn="r" rtl="1">
              <a:buNone/>
            </a:pPr>
            <a:r>
              <a:rPr lang="ar-KW" sz="2500" i="0" dirty="0">
                <a:solidFill>
                  <a:schemeClr val="bg1"/>
                </a:solidFill>
                <a:effectLst/>
                <a:latin typeface="DroidArabicKufi"/>
                <a:cs typeface="+mj-cs"/>
              </a:rPr>
              <a:t>يجب على الآباء والأمهات أن يتجنبوا إدمان المخدرات والكحول ليكونوا قدوة حسنة لأبنائهم؛ حيث إن </a:t>
            </a:r>
            <a:r>
              <a:rPr lang="ar-SA" sz="2500" i="0" dirty="0">
                <a:solidFill>
                  <a:schemeClr val="bg1"/>
                </a:solidFill>
                <a:effectLst/>
                <a:latin typeface="DroidArabicKufi"/>
                <a:cs typeface="+mj-cs"/>
              </a:rPr>
              <a:t>المراهقين</a:t>
            </a:r>
            <a:r>
              <a:rPr lang="ar-KW" sz="2500" i="0" dirty="0">
                <a:solidFill>
                  <a:schemeClr val="bg1"/>
                </a:solidFill>
                <a:effectLst/>
                <a:latin typeface="DroidArabicKufi"/>
                <a:cs typeface="+mj-cs"/>
              </a:rPr>
              <a:t> من الآباء والأمهات الذين يتعاطون المخدرات معرضون بشكل أكبر لخطر الإدمان .</a:t>
            </a:r>
            <a:endParaRPr lang="ar-SA" sz="2500" i="0" dirty="0">
              <a:solidFill>
                <a:schemeClr val="bg1"/>
              </a:solidFill>
              <a:effectLst/>
              <a:latin typeface="DroidArabicKufi"/>
              <a:cs typeface="+mj-cs"/>
            </a:endParaRPr>
          </a:p>
          <a:p>
            <a:pPr algn="r" rtl="1">
              <a:buFont typeface="Wingdings" pitchFamily="2" charset="2"/>
              <a:buChar char="§"/>
            </a:pPr>
            <a:r>
              <a:rPr lang="ar-KW" sz="2500" i="0" dirty="0">
                <a:solidFill>
                  <a:schemeClr val="bg1"/>
                </a:solidFill>
                <a:effectLst/>
                <a:latin typeface="DroidKufi-Bold"/>
                <a:cs typeface="+mj-cs"/>
              </a:rPr>
              <a:t>تقوية العلاقة</a:t>
            </a:r>
            <a:r>
              <a:rPr lang="ar-SA" sz="2500" i="0" dirty="0">
                <a:solidFill>
                  <a:schemeClr val="bg1"/>
                </a:solidFill>
                <a:effectLst/>
                <a:latin typeface="DroidKufi-Bold"/>
                <a:cs typeface="+mj-cs"/>
              </a:rPr>
              <a:t>:</a:t>
            </a:r>
          </a:p>
          <a:p>
            <a:pPr marL="0" indent="0" algn="r" rtl="1">
              <a:buNone/>
            </a:pPr>
            <a:r>
              <a:rPr lang="ar-KW" sz="2500" i="0" dirty="0">
                <a:solidFill>
                  <a:schemeClr val="bg1"/>
                </a:solidFill>
                <a:effectLst/>
                <a:latin typeface="DroidArabicKufi"/>
                <a:cs typeface="+mj-cs"/>
              </a:rPr>
              <a:t> العلاقة القوية المستقرة بين الآباء وبين أطفالهم تقلل من أخطار استخدام </a:t>
            </a:r>
            <a:r>
              <a:rPr lang="ar-SA" sz="2500" i="0" dirty="0">
                <a:solidFill>
                  <a:schemeClr val="bg1"/>
                </a:solidFill>
                <a:effectLst/>
                <a:latin typeface="DroidArabicKufi"/>
                <a:cs typeface="+mj-cs"/>
              </a:rPr>
              <a:t>المراهق</a:t>
            </a:r>
            <a:r>
              <a:rPr lang="ar-KW" sz="2500" i="0" dirty="0">
                <a:solidFill>
                  <a:schemeClr val="bg1"/>
                </a:solidFill>
                <a:effectLst/>
                <a:latin typeface="DroidArabicKufi"/>
                <a:cs typeface="+mj-cs"/>
              </a:rPr>
              <a:t> للمخدرات.</a:t>
            </a:r>
            <a:endParaRPr lang="en-GB" sz="2500" dirty="0">
              <a:solidFill>
                <a:schemeClr val="bg1"/>
              </a:solidFill>
              <a:cs typeface="+mj-cs"/>
            </a:endParaRPr>
          </a:p>
        </p:txBody>
      </p:sp>
    </p:spTree>
    <p:extLst>
      <p:ext uri="{BB962C8B-B14F-4D97-AF65-F5344CB8AC3E}">
        <p14:creationId xmlns:p14="http://schemas.microsoft.com/office/powerpoint/2010/main" val="288791497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CA76F0-8448-4782-A9A6-7EE1F43B77B9}"/>
              </a:ext>
            </a:extLst>
          </p:cNvPr>
          <p:cNvSpPr>
            <a:spLocks noGrp="1"/>
          </p:cNvSpPr>
          <p:nvPr>
            <p:ph idx="1"/>
          </p:nvPr>
        </p:nvSpPr>
        <p:spPr>
          <a:xfrm>
            <a:off x="1121834" y="859895"/>
            <a:ext cx="10414000" cy="5138210"/>
          </a:xfrm>
        </p:spPr>
        <p:txBody>
          <a:bodyPr>
            <a:normAutofit/>
          </a:bodyPr>
          <a:lstStyle/>
          <a:p>
            <a:pPr algn="r" rtl="1"/>
            <a:r>
              <a:rPr lang="ar-KW" sz="3500" b="1" i="0" dirty="0">
                <a:solidFill>
                  <a:schemeClr val="accent4">
                    <a:lumMod val="20000"/>
                    <a:lumOff val="80000"/>
                  </a:schemeClr>
                </a:solidFill>
                <a:effectLst/>
                <a:latin typeface="DroidKufi-Bold"/>
                <a:cs typeface="+mj-cs"/>
              </a:rPr>
              <a:t>المراجع</a:t>
            </a:r>
            <a:endParaRPr lang="ar-SA" sz="3500" b="1" i="0" dirty="0">
              <a:solidFill>
                <a:schemeClr val="accent4">
                  <a:lumMod val="20000"/>
                  <a:lumOff val="80000"/>
                </a:schemeClr>
              </a:solidFill>
              <a:effectLst/>
              <a:latin typeface="DroidKufi-Bold"/>
              <a:cs typeface="+mj-cs"/>
            </a:endParaRPr>
          </a:p>
          <a:p>
            <a:pPr algn="r" rtl="1">
              <a:buFont typeface="Wingdings" pitchFamily="2" charset="2"/>
              <a:buChar char="§"/>
            </a:pPr>
            <a:r>
              <a:rPr lang="en-GB" sz="2500" i="0" dirty="0">
                <a:solidFill>
                  <a:schemeClr val="bg1"/>
                </a:solidFill>
                <a:effectLst/>
                <a:latin typeface="DroidKufi-Bold"/>
                <a:cs typeface="+mj-cs"/>
                <a:hlinkClick r:id="rId2"/>
              </a:rPr>
              <a:t>https://www.mayoclinic.org/ar/diseases-conditions/drug-addiction/symptoms-causes/syc-20365112</a:t>
            </a:r>
            <a:endParaRPr lang="ar-KW" sz="2500" i="0" dirty="0">
              <a:solidFill>
                <a:schemeClr val="bg1"/>
              </a:solidFill>
              <a:effectLst/>
              <a:latin typeface="DroidKufi-Bold"/>
              <a:cs typeface="+mj-cs"/>
            </a:endParaRPr>
          </a:p>
          <a:p>
            <a:pPr algn="r" rtl="1">
              <a:buFont typeface="Wingdings" pitchFamily="2" charset="2"/>
              <a:buChar char="§"/>
            </a:pPr>
            <a:r>
              <a:rPr lang="en-GB" sz="2500" dirty="0">
                <a:solidFill>
                  <a:schemeClr val="bg1"/>
                </a:solidFill>
                <a:cs typeface="+mj-cs"/>
                <a:hlinkClick r:id="rId3"/>
              </a:rPr>
              <a:t>https://www.hopeeg.com/addiction-meaning/</a:t>
            </a:r>
            <a:endParaRPr lang="ar-KW" sz="2500" dirty="0">
              <a:solidFill>
                <a:schemeClr val="bg1"/>
              </a:solidFill>
              <a:latin typeface="DroidKufi-Bold"/>
              <a:cs typeface="+mj-cs"/>
            </a:endParaRPr>
          </a:p>
          <a:p>
            <a:pPr algn="r" rtl="1">
              <a:buFont typeface="Wingdings" pitchFamily="2" charset="2"/>
              <a:buChar char="§"/>
            </a:pPr>
            <a:r>
              <a:rPr lang="en-GB" sz="2500" dirty="0">
                <a:solidFill>
                  <a:schemeClr val="bg1"/>
                </a:solidFill>
                <a:cs typeface="+mj-cs"/>
                <a:hlinkClick r:id="rId4"/>
              </a:rPr>
              <a:t>https://npistanbul.com/markaz-alediman/ma-howa-alediman</a:t>
            </a:r>
            <a:endParaRPr lang="ar-KW" sz="2500" dirty="0">
              <a:solidFill>
                <a:schemeClr val="bg1"/>
              </a:solidFill>
              <a:latin typeface="DroidKufi-Bold"/>
              <a:cs typeface="+mj-cs"/>
            </a:endParaRPr>
          </a:p>
          <a:p>
            <a:pPr algn="r" rtl="1">
              <a:buFont typeface="Wingdings" pitchFamily="2" charset="2"/>
              <a:buChar char="§"/>
            </a:pPr>
            <a:r>
              <a:rPr lang="en-GB" sz="2500" dirty="0">
                <a:solidFill>
                  <a:schemeClr val="bg1"/>
                </a:solidFill>
                <a:cs typeface="+mj-cs"/>
                <a:hlinkClick r:id="rId5"/>
              </a:rPr>
              <a:t>https://www.aljazeera.net/midan</a:t>
            </a:r>
            <a:endParaRPr lang="ar-KW" sz="2500" dirty="0">
              <a:solidFill>
                <a:schemeClr val="bg1"/>
              </a:solidFill>
              <a:latin typeface="DroidKufi-Bold"/>
              <a:cs typeface="+mj-cs"/>
            </a:endParaRPr>
          </a:p>
          <a:p>
            <a:pPr algn="r" rtl="1">
              <a:buFont typeface="Wingdings" pitchFamily="2" charset="2"/>
              <a:buChar char="§"/>
            </a:pPr>
            <a:endParaRPr lang="en-GB" sz="2500" dirty="0">
              <a:solidFill>
                <a:schemeClr val="bg1"/>
              </a:solidFill>
              <a:cs typeface="+mj-cs"/>
            </a:endParaRPr>
          </a:p>
        </p:txBody>
      </p:sp>
    </p:spTree>
    <p:extLst>
      <p:ext uri="{BB962C8B-B14F-4D97-AF65-F5344CB8AC3E}">
        <p14:creationId xmlns:p14="http://schemas.microsoft.com/office/powerpoint/2010/main" val="347473389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957D-70BB-CC4A-9D00-363DE57F22DD}"/>
              </a:ext>
            </a:extLst>
          </p:cNvPr>
          <p:cNvSpPr>
            <a:spLocks noGrp="1"/>
          </p:cNvSpPr>
          <p:nvPr>
            <p:ph type="title"/>
          </p:nvPr>
        </p:nvSpPr>
        <p:spPr>
          <a:xfrm>
            <a:off x="838200" y="2766218"/>
            <a:ext cx="10515600" cy="1325563"/>
          </a:xfrm>
        </p:spPr>
        <p:txBody>
          <a:bodyPr>
            <a:normAutofit/>
          </a:bodyPr>
          <a:lstStyle/>
          <a:p>
            <a:pPr algn="ctr" rtl="1"/>
            <a:r>
              <a:rPr lang="ar-SA" sz="6000" b="1" dirty="0">
                <a:solidFill>
                  <a:schemeClr val="accent4"/>
                </a:solidFill>
              </a:rPr>
              <a:t>شكرا على حسن استماعكم.</a:t>
            </a:r>
            <a:endParaRPr lang="en-KW" sz="6000" b="1" dirty="0">
              <a:solidFill>
                <a:schemeClr val="accent4"/>
              </a:solidFill>
            </a:endParaRPr>
          </a:p>
        </p:txBody>
      </p:sp>
    </p:spTree>
    <p:extLst>
      <p:ext uri="{BB962C8B-B14F-4D97-AF65-F5344CB8AC3E}">
        <p14:creationId xmlns:p14="http://schemas.microsoft.com/office/powerpoint/2010/main" val="147762768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608</Words>
  <Application>Microsoft Office PowerPoint</Application>
  <PresentationFormat>Widescreen</PresentationFormat>
  <Paragraphs>23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الإدمان </vt:lpstr>
      <vt:lpstr>PowerPoint Presentation</vt:lpstr>
      <vt:lpstr>PowerPoint Presentation</vt:lpstr>
      <vt:lpstr>الأسباب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شكرا على 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الإدمان </dc:title>
  <dc:creator>Nube Store</dc:creator>
  <cp:lastModifiedBy>Nube Store</cp:lastModifiedBy>
  <cp:revision>4</cp:revision>
  <dcterms:created xsi:type="dcterms:W3CDTF">2021-11-12T10:24:32Z</dcterms:created>
  <dcterms:modified xsi:type="dcterms:W3CDTF">2021-12-04T18:45:27Z</dcterms:modified>
</cp:coreProperties>
</file>