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81" r:id="rId2"/>
    <p:sldId id="256" r:id="rId3"/>
    <p:sldId id="272" r:id="rId4"/>
    <p:sldId id="258" r:id="rId5"/>
    <p:sldId id="282" r:id="rId6"/>
    <p:sldId id="264" r:id="rId7"/>
    <p:sldId id="262" r:id="rId8"/>
    <p:sldId id="263" r:id="rId9"/>
    <p:sldId id="273" r:id="rId10"/>
    <p:sldId id="267" r:id="rId11"/>
    <p:sldId id="268" r:id="rId12"/>
    <p:sldId id="271" r:id="rId13"/>
    <p:sldId id="269" r:id="rId14"/>
    <p:sldId id="270" r:id="rId15"/>
    <p:sldId id="275" r:id="rId16"/>
  </p:sldIdLst>
  <p:sldSz cx="12192000" cy="6858000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B16518E-18E6-6C4C-9DD0-73EADF56C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0BAA82E7-3F92-4A48-98B3-9EE9688105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8E0BE48-F4E6-AD49-B479-B70355B83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D23-8336-644B-B275-E8722CE955C0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30A058E-825C-7347-89BE-787019F26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1227A6A-B838-414E-8933-DC7ABC533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18A1-0D6D-1544-8293-9FDB363E4B1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47416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A0C09FD-C6BC-4143-BC55-478F0B52D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DD5DA0D-4D63-1342-96C5-E4FB6A6F9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C50EDA0-7FEA-834C-B3BF-AEA1A1C98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D23-8336-644B-B275-E8722CE955C0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5B9F35C-CAE6-7A40-88EA-BA0727D22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2191BE5-D281-A141-AA58-D763756E7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18A1-0D6D-1544-8293-9FDB363E4B1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066146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D99A9B2-93C6-FB46-A262-D11232745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100434F4-A2C8-9A41-B4D3-5B97BB6A8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8AE41F2-9B6E-FD4A-B96A-B5EDD3E11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D23-8336-644B-B275-E8722CE955C0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014E698-693D-6644-80BB-035748EDB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5A423C7-925C-6142-BC94-4F6351CC9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18A1-0D6D-1544-8293-9FDB363E4B1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057774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116A896-C57D-944D-8588-3CCD10A8B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41B3757-3F01-B14B-8A21-5CC9C901BD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3AF18DA1-063C-B446-A767-F049B843A3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85CA49F-259F-E548-BBFC-45DAD1035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D23-8336-644B-B275-E8722CE955C0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9074E8A6-E3E4-4540-9CE4-878ABF954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998E003-26E9-3643-90BD-56AEF6E09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18A1-0D6D-1544-8293-9FDB363E4B1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496721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6E7A69B-D49A-5349-99A5-583A6047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8D0D7220-D766-6B4A-AC05-9612E8D9D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4301A195-937D-CF4E-9DA6-BFDD10C840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824ACA8-B7FD-F349-A911-FC41EFDFFC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400301E9-695B-1144-A205-9D39A767A3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9A46A09D-491B-2948-9EB1-2C9D71D2C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D23-8336-644B-B275-E8722CE955C0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C65D4C72-2338-8E44-9FC8-ECAD76C03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E52B113B-6E28-A941-BDCB-01524F6F5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18A1-0D6D-1544-8293-9FDB363E4B1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750493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21E8339-D707-C34A-99EB-0B85DB548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719AC13B-4D58-0B4B-8331-A9885D019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D23-8336-644B-B275-E8722CE955C0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0CEB85DA-EA5A-2E48-84ED-936E4693A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1E9276D7-E3FC-324C-A8BD-54161B7B3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18A1-0D6D-1544-8293-9FDB363E4B1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755642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F130AD29-782C-814C-8423-5E71B0C72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D23-8336-644B-B275-E8722CE955C0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3E664516-069B-3C46-82F5-C8A1D8362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E5D4D776-12E1-C047-89A6-E2D2D8CE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18A1-0D6D-1544-8293-9FDB363E4B1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603750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98495C8-0729-8C45-A7CF-98F236F8B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6BBF7C7-4837-7742-8BE2-C8A64B554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61BE093D-B017-454F-99C5-E55849AAC3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7A6748B0-0C76-F245-A72A-3DBCB414A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D23-8336-644B-B275-E8722CE955C0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7765C92-D20A-A646-8166-3E873D2A1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847B9DE-C5D7-AA4F-8E5E-6C4F936DD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18A1-0D6D-1544-8293-9FDB363E4B1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192211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24204A4-E6F9-6E46-A1D1-B0E173B79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1D9F3E87-679E-2B45-A9EC-C969F4DD1A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C5EC7CF3-FBD4-D349-82D6-793993917B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BDF57D2-2881-244D-AB1E-8471BE44D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D23-8336-644B-B275-E8722CE955C0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7BA2C90-8294-2342-9743-01ACD7ED9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A5D8D6C-1E93-8E47-8291-6D5835D98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18A1-0D6D-1544-8293-9FDB363E4B1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454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EDCCFB1-CA78-1D42-BAB4-51EFB8C07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99144D4F-060F-8D40-8E7E-624B69A0A8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B18211A-4140-244F-A60F-93FB3ADCF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D23-8336-644B-B275-E8722CE955C0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36F7AE1-A1E7-454E-9EF7-9D1C5FC64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862F3E7-C5EE-6B48-BF15-163773360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18A1-0D6D-1544-8293-9FDB363E4B1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610956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310CE270-4DF3-4246-AB15-63628B9282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B283645-E94C-6C46-86B5-64BB86C80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C78391F-0E2C-3B4C-A982-3CC3DC662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D23-8336-644B-B275-E8722CE955C0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53C204A-103A-174F-843F-0A6D32F5B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AF61E88-C998-5E41-B608-80A1ACD6E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18A1-0D6D-1544-8293-9FDB363E4B1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116655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83042D7B-8E2C-094C-A36C-A70B7928E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C5AA1D80-C1B3-2842-9E4A-4B800F678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B861017-4345-9E47-8368-21367C5B0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96D23-8336-644B-B275-E8722CE955C0}" type="datetimeFigureOut">
              <a:rPr lang="ar-KW" smtClean="0"/>
              <a:t>15‏/6‏/1443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120D48B-3210-F148-A087-FC26C01656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3B10A12-3E4B-D84A-8ED7-A61BB599AD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918A1-0D6D-1544-8293-9FDB363E4B1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652568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6DA4822-2677-FE42-ADD1-01BB63903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802" y="1017992"/>
            <a:ext cx="4560584" cy="1128068"/>
          </a:xfrm>
        </p:spPr>
        <p:txBody>
          <a:bodyPr anchor="ctr">
            <a:noAutofit/>
          </a:bodyPr>
          <a:lstStyle/>
          <a:p>
            <a:pPr algn="ctr"/>
            <a:r>
              <a:rPr lang="ar-SA" sz="8300" dirty="0">
                <a:solidFill>
                  <a:schemeClr val="accent2">
                    <a:lumMod val="50000"/>
                  </a:schemeClr>
                </a:solidFill>
                <a:latin typeface="Mishafi" pitchFamily="2" charset="0"/>
                <a:cs typeface="Mishafi" pitchFamily="2" charset="0"/>
              </a:rPr>
              <a:t>بسم الله الرحمن الرحيم</a:t>
            </a:r>
            <a:endParaRPr lang="ar-KW" sz="8300" dirty="0">
              <a:solidFill>
                <a:schemeClr val="accent2">
                  <a:lumMod val="50000"/>
                </a:schemeClr>
              </a:solidFill>
              <a:latin typeface="Mishafi" pitchFamily="2" charset="0"/>
              <a:cs typeface="Mishafi" pitchFamily="2" charset="0"/>
            </a:endParaRPr>
          </a:p>
        </p:txBody>
      </p:sp>
      <p:pic>
        <p:nvPicPr>
          <p:cNvPr id="10" name="صورة 10">
            <a:extLst>
              <a:ext uri="{FF2B5EF4-FFF2-40B4-BE49-F238E27FC236}">
                <a16:creationId xmlns:a16="http://schemas.microsoft.com/office/drawing/2014/main" id="{4F74F514-C6E0-F546-9C8F-148E9DE9C0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2" r="4" b="4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0EACEAE1-86B5-314C-8418-585BB46B5E64}"/>
              </a:ext>
            </a:extLst>
          </p:cNvPr>
          <p:cNvSpPr txBox="1"/>
          <p:nvPr/>
        </p:nvSpPr>
        <p:spPr>
          <a:xfrm>
            <a:off x="374980" y="2434394"/>
            <a:ext cx="5388228" cy="227754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7100" dirty="0">
                <a:solidFill>
                  <a:srgbClr val="C00000"/>
                </a:solidFill>
                <a:latin typeface="Mishafi" pitchFamily="2" charset="0"/>
                <a:cs typeface="Mishafi" pitchFamily="2" charset="0"/>
              </a:rPr>
              <a:t>عرض تقديمي لطالبة/  فايزه محسن</a:t>
            </a:r>
          </a:p>
          <a:p>
            <a:pPr algn="ctr"/>
            <a:r>
              <a:rPr lang="ar-SA" sz="7100" dirty="0">
                <a:solidFill>
                  <a:srgbClr val="C00000"/>
                </a:solidFill>
                <a:latin typeface="Mishafi" pitchFamily="2" charset="0"/>
                <a:cs typeface="Mishafi" pitchFamily="2" charset="0"/>
              </a:rPr>
              <a:t>م</a:t>
            </a:r>
            <a:r>
              <a:rPr lang="ar-SA" sz="7100" u="sng" dirty="0">
                <a:solidFill>
                  <a:srgbClr val="C00000"/>
                </a:solidFill>
                <a:latin typeface="Mishafi" pitchFamily="2" charset="0"/>
                <a:cs typeface="Mishafi" pitchFamily="2" charset="0"/>
              </a:rPr>
              <a:t>قرر خطابة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4CFDE346-486F-5F48-8F9D-6705F9BB5556}"/>
              </a:ext>
            </a:extLst>
          </p:cNvPr>
          <p:cNvSpPr txBox="1"/>
          <p:nvPr/>
        </p:nvSpPr>
        <p:spPr>
          <a:xfrm>
            <a:off x="0" y="4824345"/>
            <a:ext cx="5854391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900" u="sng" dirty="0">
                <a:solidFill>
                  <a:schemeClr val="accent2">
                    <a:lumMod val="50000"/>
                  </a:schemeClr>
                </a:solidFill>
                <a:latin typeface="Mishafi" pitchFamily="2" charset="0"/>
                <a:cs typeface="Mishafi" pitchFamily="2" charset="0"/>
              </a:rPr>
              <a:t>تحت إشراف  الدكتور / أحمد الذايدي</a:t>
            </a:r>
            <a:endParaRPr lang="ar-KW" sz="59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962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DB7ADBC-26DA-450D-A8BF-E1ACCB466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234" y="0"/>
            <a:ext cx="6488456" cy="3036711"/>
          </a:xfrm>
          <a:custGeom>
            <a:avLst/>
            <a:gdLst>
              <a:gd name="connsiteX0" fmla="*/ 0 w 6488456"/>
              <a:gd name="connsiteY0" fmla="*/ 0 h 3036711"/>
              <a:gd name="connsiteX1" fmla="*/ 6488456 w 6488456"/>
              <a:gd name="connsiteY1" fmla="*/ 0 h 3036711"/>
              <a:gd name="connsiteX2" fmla="*/ 6482686 w 6488456"/>
              <a:gd name="connsiteY2" fmla="*/ 114279 h 3036711"/>
              <a:gd name="connsiteX3" fmla="*/ 3244228 w 6488456"/>
              <a:gd name="connsiteY3" fmla="*/ 3036711 h 3036711"/>
              <a:gd name="connsiteX4" fmla="*/ 5771 w 6488456"/>
              <a:gd name="connsiteY4" fmla="*/ 114279 h 303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8456" h="3036711">
                <a:moveTo>
                  <a:pt x="0" y="0"/>
                </a:moveTo>
                <a:lnTo>
                  <a:pt x="6488456" y="0"/>
                </a:lnTo>
                <a:lnTo>
                  <a:pt x="6482686" y="114279"/>
                </a:lnTo>
                <a:cubicBezTo>
                  <a:pt x="6315984" y="1755766"/>
                  <a:pt x="4929697" y="3036711"/>
                  <a:pt x="3244228" y="3036711"/>
                </a:cubicBezTo>
                <a:cubicBezTo>
                  <a:pt x="1558760" y="3036711"/>
                  <a:pt x="172473" y="1755766"/>
                  <a:pt x="5771" y="114279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E3C0EDB-60D3-4CEF-8B80-C6D01E08D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00758"/>
            <a:ext cx="5198011" cy="3957242"/>
          </a:xfrm>
          <a:custGeom>
            <a:avLst/>
            <a:gdLst>
              <a:gd name="connsiteX0" fmla="*/ 1942747 w 5198011"/>
              <a:gd name="connsiteY0" fmla="*/ 0 h 3957242"/>
              <a:gd name="connsiteX1" fmla="*/ 5198011 w 5198011"/>
              <a:gd name="connsiteY1" fmla="*/ 3255264 h 3957242"/>
              <a:gd name="connsiteX2" fmla="*/ 5131876 w 5198011"/>
              <a:gd name="connsiteY2" fmla="*/ 3911314 h 3957242"/>
              <a:gd name="connsiteX3" fmla="*/ 5120066 w 5198011"/>
              <a:gd name="connsiteY3" fmla="*/ 3957242 h 3957242"/>
              <a:gd name="connsiteX4" fmla="*/ 0 w 5198011"/>
              <a:gd name="connsiteY4" fmla="*/ 3957242 h 3957242"/>
              <a:gd name="connsiteX5" fmla="*/ 0 w 5198011"/>
              <a:gd name="connsiteY5" fmla="*/ 647700 h 3957242"/>
              <a:gd name="connsiteX6" fmla="*/ 122698 w 5198011"/>
              <a:gd name="connsiteY6" fmla="*/ 555948 h 3957242"/>
              <a:gd name="connsiteX7" fmla="*/ 1942747 w 5198011"/>
              <a:gd name="connsiteY7" fmla="*/ 0 h 3957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8011" h="3957242">
                <a:moveTo>
                  <a:pt x="1942747" y="0"/>
                </a:moveTo>
                <a:cubicBezTo>
                  <a:pt x="3740580" y="0"/>
                  <a:pt x="5198011" y="1457431"/>
                  <a:pt x="5198011" y="3255264"/>
                </a:cubicBezTo>
                <a:cubicBezTo>
                  <a:pt x="5198011" y="3479993"/>
                  <a:pt x="5175239" y="3699404"/>
                  <a:pt x="5131876" y="3911314"/>
                </a:cubicBezTo>
                <a:lnTo>
                  <a:pt x="5120066" y="3957242"/>
                </a:lnTo>
                <a:lnTo>
                  <a:pt x="0" y="3957242"/>
                </a:lnTo>
                <a:lnTo>
                  <a:pt x="0" y="647700"/>
                </a:lnTo>
                <a:lnTo>
                  <a:pt x="122698" y="555948"/>
                </a:lnTo>
                <a:cubicBezTo>
                  <a:pt x="642241" y="204951"/>
                  <a:pt x="1268560" y="0"/>
                  <a:pt x="1942747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0C269CE-FB56-4D68-8CFB-1CFD5F350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3375" y="500244"/>
            <a:ext cx="6428625" cy="6357756"/>
          </a:xfrm>
          <a:custGeom>
            <a:avLst/>
            <a:gdLst>
              <a:gd name="connsiteX0" fmla="*/ 4279392 w 6428625"/>
              <a:gd name="connsiteY0" fmla="*/ 0 h 6357756"/>
              <a:gd name="connsiteX1" fmla="*/ 6319204 w 6428625"/>
              <a:gd name="connsiteY1" fmla="*/ 516500 h 6357756"/>
              <a:gd name="connsiteX2" fmla="*/ 6428625 w 6428625"/>
              <a:gd name="connsiteY2" fmla="*/ 579415 h 6357756"/>
              <a:gd name="connsiteX3" fmla="*/ 6428625 w 6428625"/>
              <a:gd name="connsiteY3" fmla="*/ 6357756 h 6357756"/>
              <a:gd name="connsiteX4" fmla="*/ 539921 w 6428625"/>
              <a:gd name="connsiteY4" fmla="*/ 6357756 h 6357756"/>
              <a:gd name="connsiteX5" fmla="*/ 516500 w 6428625"/>
              <a:gd name="connsiteY5" fmla="*/ 6319205 h 6357756"/>
              <a:gd name="connsiteX6" fmla="*/ 0 w 6428625"/>
              <a:gd name="connsiteY6" fmla="*/ 4279392 h 6357756"/>
              <a:gd name="connsiteX7" fmla="*/ 4279392 w 6428625"/>
              <a:gd name="connsiteY7" fmla="*/ 0 h 6357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28625" h="6357756">
                <a:moveTo>
                  <a:pt x="4279392" y="0"/>
                </a:moveTo>
                <a:cubicBezTo>
                  <a:pt x="5017968" y="0"/>
                  <a:pt x="5712843" y="187105"/>
                  <a:pt x="6319204" y="516500"/>
                </a:cubicBezTo>
                <a:lnTo>
                  <a:pt x="6428625" y="579415"/>
                </a:lnTo>
                <a:lnTo>
                  <a:pt x="6428625" y="6357756"/>
                </a:lnTo>
                <a:lnTo>
                  <a:pt x="539921" y="6357756"/>
                </a:lnTo>
                <a:lnTo>
                  <a:pt x="516500" y="6319205"/>
                </a:lnTo>
                <a:cubicBezTo>
                  <a:pt x="187105" y="5712844"/>
                  <a:pt x="0" y="5017968"/>
                  <a:pt x="0" y="4279392"/>
                </a:cubicBezTo>
                <a:cubicBezTo>
                  <a:pt x="0" y="1915949"/>
                  <a:pt x="1915949" y="0"/>
                  <a:pt x="4279392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6ED7E7F-75F7-4581-A930-C4DEBC2A8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27967" y="664836"/>
            <a:ext cx="6264033" cy="6193164"/>
          </a:xfrm>
          <a:custGeom>
            <a:avLst/>
            <a:gdLst>
              <a:gd name="connsiteX0" fmla="*/ 4114800 w 6264033"/>
              <a:gd name="connsiteY0" fmla="*/ 0 h 6193164"/>
              <a:gd name="connsiteX1" fmla="*/ 6248473 w 6264033"/>
              <a:gd name="connsiteY1" fmla="*/ 595714 h 6193164"/>
              <a:gd name="connsiteX2" fmla="*/ 6264033 w 6264033"/>
              <a:gd name="connsiteY2" fmla="*/ 605689 h 6193164"/>
              <a:gd name="connsiteX3" fmla="*/ 6264033 w 6264033"/>
              <a:gd name="connsiteY3" fmla="*/ 6193164 h 6193164"/>
              <a:gd name="connsiteX4" fmla="*/ 567718 w 6264033"/>
              <a:gd name="connsiteY4" fmla="*/ 6193164 h 6193164"/>
              <a:gd name="connsiteX5" fmla="*/ 496635 w 6264033"/>
              <a:gd name="connsiteY5" fmla="*/ 6076158 h 6193164"/>
              <a:gd name="connsiteX6" fmla="*/ 0 w 6264033"/>
              <a:gd name="connsiteY6" fmla="*/ 4114800 h 6193164"/>
              <a:gd name="connsiteX7" fmla="*/ 4114800 w 6264033"/>
              <a:gd name="connsiteY7" fmla="*/ 0 h 619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64033" h="6193164">
                <a:moveTo>
                  <a:pt x="4114800" y="0"/>
                </a:moveTo>
                <a:cubicBezTo>
                  <a:pt x="4895986" y="0"/>
                  <a:pt x="5626328" y="217689"/>
                  <a:pt x="6248473" y="595714"/>
                </a:cubicBezTo>
                <a:lnTo>
                  <a:pt x="6264033" y="605689"/>
                </a:lnTo>
                <a:lnTo>
                  <a:pt x="6264033" y="6193164"/>
                </a:lnTo>
                <a:lnTo>
                  <a:pt x="567718" y="6193164"/>
                </a:lnTo>
                <a:lnTo>
                  <a:pt x="496635" y="6076158"/>
                </a:lnTo>
                <a:cubicBezTo>
                  <a:pt x="179909" y="5493119"/>
                  <a:pt x="0" y="4824969"/>
                  <a:pt x="0" y="4114800"/>
                </a:cubicBezTo>
                <a:cubicBezTo>
                  <a:pt x="0" y="1842259"/>
                  <a:pt x="1842259" y="0"/>
                  <a:pt x="4114800" y="0"/>
                </a:cubicBezTo>
                <a:close/>
              </a:path>
            </a:pathLst>
          </a:custGeom>
          <a:solidFill>
            <a:srgbClr val="393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6CB48222-CE33-C74D-BEB7-4644421A6C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71652" y="2475930"/>
            <a:ext cx="6945087" cy="2570976"/>
          </a:xfrm>
        </p:spPr>
        <p:txBody>
          <a:bodyPr>
            <a:noAutofit/>
          </a:bodyPr>
          <a:lstStyle/>
          <a:p>
            <a:endParaRPr lang="ar-SA" sz="4800" b="1" dirty="0">
              <a:solidFill>
                <a:srgbClr val="FFFFFF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r>
              <a:rPr lang="ar-SA" sz="4800" b="1" dirty="0">
                <a:solidFill>
                  <a:srgbClr val="FFFFFF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تأثير المشاهير</a:t>
            </a:r>
          </a:p>
          <a:p>
            <a:r>
              <a:rPr lang="ar-SA" sz="4800" b="1" dirty="0">
                <a:solidFill>
                  <a:srgbClr val="FFFFFF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 على المراهقين</a:t>
            </a:r>
            <a:endParaRPr lang="ar-KW" sz="4800" b="1" dirty="0">
              <a:solidFill>
                <a:srgbClr val="FFFFFF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5" name="صورة 5">
            <a:extLst>
              <a:ext uri="{FF2B5EF4-FFF2-40B4-BE49-F238E27FC236}">
                <a16:creationId xmlns:a16="http://schemas.microsoft.com/office/drawing/2014/main" id="{8532AF88-4EC5-7645-BD02-2184F44825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1084146" y="10"/>
            <a:ext cx="5854391" cy="2839773"/>
          </a:xfrm>
          <a:custGeom>
            <a:avLst/>
            <a:gdLst/>
            <a:ahLst/>
            <a:cxnLst/>
            <a:rect l="l" t="t" r="r" b="b"/>
            <a:pathLst>
              <a:path w="6069184" h="2839783">
                <a:moveTo>
                  <a:pt x="0" y="0"/>
                </a:moveTo>
                <a:lnTo>
                  <a:pt x="6069184" y="0"/>
                </a:lnTo>
                <a:lnTo>
                  <a:pt x="6063824" y="106160"/>
                </a:lnTo>
                <a:cubicBezTo>
                  <a:pt x="5907892" y="1641596"/>
                  <a:pt x="4611168" y="2839783"/>
                  <a:pt x="3034592" y="2839783"/>
                </a:cubicBezTo>
                <a:cubicBezTo>
                  <a:pt x="1458016" y="2839783"/>
                  <a:pt x="161293" y="1641596"/>
                  <a:pt x="5361" y="106160"/>
                </a:cubicBezTo>
                <a:close/>
              </a:path>
            </a:pathLst>
          </a:custGeom>
        </p:spPr>
      </p:pic>
      <p:pic>
        <p:nvPicPr>
          <p:cNvPr id="4" name="صورة 4">
            <a:extLst>
              <a:ext uri="{FF2B5EF4-FFF2-40B4-BE49-F238E27FC236}">
                <a16:creationId xmlns:a16="http://schemas.microsoft.com/office/drawing/2014/main" id="{AFF127FD-61A6-614F-BA09-3AD3D62C98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" r="391" b="-3"/>
          <a:stretch/>
        </p:blipFill>
        <p:spPr>
          <a:xfrm>
            <a:off x="3" y="3124786"/>
            <a:ext cx="5001415" cy="3733214"/>
          </a:xfrm>
          <a:custGeom>
            <a:avLst/>
            <a:gdLst/>
            <a:ahLst/>
            <a:cxnLst/>
            <a:rect l="l" t="t" r="r" b="b"/>
            <a:pathLst>
              <a:path w="5001415" h="3733214">
                <a:moveTo>
                  <a:pt x="1956463" y="0"/>
                </a:moveTo>
                <a:cubicBezTo>
                  <a:pt x="3638144" y="0"/>
                  <a:pt x="5001415" y="1363271"/>
                  <a:pt x="5001415" y="3044952"/>
                </a:cubicBezTo>
                <a:cubicBezTo>
                  <a:pt x="5001415" y="3255162"/>
                  <a:pt x="4980114" y="3460397"/>
                  <a:pt x="4939553" y="3658617"/>
                </a:cubicBezTo>
                <a:lnTo>
                  <a:pt x="4920372" y="3733214"/>
                </a:lnTo>
                <a:lnTo>
                  <a:pt x="0" y="3733214"/>
                </a:lnTo>
                <a:lnTo>
                  <a:pt x="0" y="713124"/>
                </a:lnTo>
                <a:lnTo>
                  <a:pt x="19591" y="695319"/>
                </a:lnTo>
                <a:cubicBezTo>
                  <a:pt x="545938" y="260939"/>
                  <a:pt x="1220728" y="0"/>
                  <a:pt x="195646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319568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صورة 2">
            <a:extLst>
              <a:ext uri="{FF2B5EF4-FFF2-40B4-BE49-F238E27FC236}">
                <a16:creationId xmlns:a16="http://schemas.microsoft.com/office/drawing/2014/main" id="{1A128F05-CC61-B64C-92AE-C35F35E688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06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2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24C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عنوان 23">
            <a:extLst>
              <a:ext uri="{FF2B5EF4-FFF2-40B4-BE49-F238E27FC236}">
                <a16:creationId xmlns:a16="http://schemas.microsoft.com/office/drawing/2014/main" id="{4B5C04A4-97A4-1448-95EE-DB2353459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 rtl="0"/>
            <a:r>
              <a:rPr lang="ar-SA" sz="4800" b="1" dirty="0">
                <a:solidFill>
                  <a:srgbClr val="FFFFFF"/>
                </a:solidFill>
              </a:rPr>
              <a:t>الهوية الافتراضية</a:t>
            </a:r>
            <a:endParaRPr lang="en-US" sz="4800" b="1" dirty="0">
              <a:solidFill>
                <a:srgbClr val="FFFFFF"/>
              </a:solidFill>
            </a:endParaRPr>
          </a:p>
        </p:txBody>
      </p:sp>
      <p:sp>
        <p:nvSpPr>
          <p:cNvPr id="49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صورة 8">
            <a:extLst>
              <a:ext uri="{FF2B5EF4-FFF2-40B4-BE49-F238E27FC236}">
                <a16:creationId xmlns:a16="http://schemas.microsoft.com/office/drawing/2014/main" id="{643D489A-C8C9-E046-871E-3BBD8AC9F2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294" r="6322" b="1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411358517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4" name="Rectangle 1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عنوان 1">
            <a:extLst>
              <a:ext uri="{FF2B5EF4-FFF2-40B4-BE49-F238E27FC236}">
                <a16:creationId xmlns:a16="http://schemas.microsoft.com/office/drawing/2014/main" id="{0A1B1FB3-29B2-7F42-8D4F-D6214DB2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55" y="82367"/>
            <a:ext cx="5407638" cy="24222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rtl="0"/>
            <a:r>
              <a:rPr lang="en-US" sz="5200" b="1" dirty="0">
                <a:solidFill>
                  <a:schemeClr val="accent2">
                    <a:lumMod val="50000"/>
                  </a:schemeClr>
                </a:solidFill>
                <a:latin typeface="Al Nile" pitchFamily="2" charset="0"/>
                <a:cs typeface="Al Nile" pitchFamily="2" charset="0"/>
              </a:rPr>
              <a:t>أسباب جعلت المراهق أكثر </a:t>
            </a:r>
            <a:br>
              <a:rPr lang="ar-SA" sz="5200" b="1" dirty="0">
                <a:solidFill>
                  <a:schemeClr val="accent2">
                    <a:lumMod val="50000"/>
                  </a:schemeClr>
                </a:solidFill>
                <a:latin typeface="Al Nile" pitchFamily="2" charset="0"/>
                <a:cs typeface="Al Nile" pitchFamily="2" charset="0"/>
              </a:rPr>
            </a:br>
            <a:r>
              <a:rPr lang="en-US" sz="5200" b="1" dirty="0">
                <a:solidFill>
                  <a:schemeClr val="accent2">
                    <a:lumMod val="50000"/>
                  </a:schemeClr>
                </a:solidFill>
                <a:latin typeface="Al Nile" pitchFamily="2" charset="0"/>
                <a:cs typeface="Al Nile" pitchFamily="2" charset="0"/>
              </a:rPr>
              <a:t>عرضة لتأ</a:t>
            </a:r>
            <a:r>
              <a:rPr lang="ar-SA" sz="5200" b="1" dirty="0">
                <a:solidFill>
                  <a:schemeClr val="accent2">
                    <a:lumMod val="50000"/>
                  </a:schemeClr>
                </a:solidFill>
                <a:latin typeface="Al Nile" pitchFamily="2" charset="0"/>
                <a:cs typeface="Al Nile" pitchFamily="2" charset="0"/>
              </a:rPr>
              <a:t>ثر:</a:t>
            </a:r>
            <a:endParaRPr lang="en-US" sz="5200" b="1" dirty="0">
              <a:solidFill>
                <a:schemeClr val="accent2">
                  <a:lumMod val="50000"/>
                </a:schemeClr>
              </a:solidFill>
              <a:latin typeface="Al Nile" pitchFamily="2" charset="0"/>
              <a:cs typeface="Al Nile" pitchFamily="2" charset="0"/>
            </a:endParaRPr>
          </a:p>
        </p:txBody>
      </p:sp>
      <p:sp>
        <p:nvSpPr>
          <p:cNvPr id="8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601491B4-C328-4D48-840A-B6FBE49C5A0D}"/>
              </a:ext>
            </a:extLst>
          </p:cNvPr>
          <p:cNvSpPr txBox="1"/>
          <p:nvPr/>
        </p:nvSpPr>
        <p:spPr>
          <a:xfrm>
            <a:off x="-42818" y="3537332"/>
            <a:ext cx="4840515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14300" rtl="0">
              <a:lnSpc>
                <a:spcPct val="90000"/>
              </a:lnSpc>
              <a:spcAft>
                <a:spcPts val="600"/>
              </a:spcAft>
            </a:pPr>
            <a:r>
              <a:rPr lang="ar-SA" sz="2600" b="1" dirty="0"/>
              <a:t>١. الهشاشة الفكرية وسهولة الانقياد.</a:t>
            </a:r>
          </a:p>
          <a:p>
            <a:pPr marL="114300" rtl="0">
              <a:lnSpc>
                <a:spcPct val="90000"/>
              </a:lnSpc>
              <a:spcAft>
                <a:spcPts val="600"/>
              </a:spcAft>
            </a:pPr>
            <a:r>
              <a:rPr lang="ar-SA" sz="2600" b="1" dirty="0"/>
              <a:t>٢. قلة الخبرة بالواقع. </a:t>
            </a:r>
          </a:p>
          <a:p>
            <a:pPr marL="114300" rtl="0">
              <a:lnSpc>
                <a:spcPct val="90000"/>
              </a:lnSpc>
              <a:spcAft>
                <a:spcPts val="600"/>
              </a:spcAft>
            </a:pPr>
            <a:r>
              <a:rPr lang="ar-SA" sz="2600" b="1" dirty="0"/>
              <a:t>٣. إهمال التربية.</a:t>
            </a:r>
          </a:p>
          <a:p>
            <a:pPr marL="114300" rtl="0">
              <a:lnSpc>
                <a:spcPct val="90000"/>
              </a:lnSpc>
              <a:spcAft>
                <a:spcPts val="600"/>
              </a:spcAft>
            </a:pPr>
            <a:r>
              <a:rPr lang="ar-SA" sz="2600" b="1" dirty="0"/>
              <a:t>٤. المتابعة اليومية لحياة المشهور والانبهار بها وتصديقها.</a:t>
            </a:r>
          </a:p>
          <a:p>
            <a:pPr marL="114300" rtl="0">
              <a:lnSpc>
                <a:spcPct val="90000"/>
              </a:lnSpc>
              <a:spcAft>
                <a:spcPts val="600"/>
              </a:spcAft>
            </a:pPr>
            <a:r>
              <a:rPr lang="ar-SA" sz="2600" b="1" dirty="0"/>
              <a:t>٥. الرغبة في الانطلاق وكسر القيود.</a:t>
            </a:r>
          </a:p>
          <a:p>
            <a:pPr marL="114300" rtl="0">
              <a:lnSpc>
                <a:spcPct val="90000"/>
              </a:lnSpc>
              <a:spcAft>
                <a:spcPts val="600"/>
              </a:spcAft>
            </a:pPr>
            <a:endParaRPr lang="ar-SA" sz="2600" b="1" dirty="0"/>
          </a:p>
          <a:p>
            <a:pPr marL="114300" rtl="0">
              <a:lnSpc>
                <a:spcPct val="90000"/>
              </a:lnSpc>
              <a:spcAft>
                <a:spcPts val="600"/>
              </a:spcAft>
            </a:pPr>
            <a:endParaRPr lang="ar-SA" sz="2600" b="1" dirty="0"/>
          </a:p>
          <a:p>
            <a:pPr marL="114300" rtl="0">
              <a:lnSpc>
                <a:spcPct val="90000"/>
              </a:lnSpc>
              <a:spcAft>
                <a:spcPts val="600"/>
              </a:spcAft>
            </a:pPr>
            <a:endParaRPr lang="en-US" sz="2600" b="1" dirty="0"/>
          </a:p>
        </p:txBody>
      </p:sp>
      <p:pic>
        <p:nvPicPr>
          <p:cNvPr id="8" name="صورة 8">
            <a:extLst>
              <a:ext uri="{FF2B5EF4-FFF2-40B4-BE49-F238E27FC236}">
                <a16:creationId xmlns:a16="http://schemas.microsoft.com/office/drawing/2014/main" id="{33FDC962-89FD-BA47-AF95-81E00B7828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6780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14613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EB879A57-CF06-A141-9AB7-B5AED33D30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47302" y="778765"/>
            <a:ext cx="8097395" cy="5300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6872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E781BB56-C0FD-934F-9040-028C8EF0A9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80893" y="661840"/>
            <a:ext cx="7830214" cy="5534318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415453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8482013A-1805-7646-ADE7-AFBFC58BD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35153"/>
            <a:ext cx="11277600" cy="518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09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E9597816-DC4F-F544-B35D-B2A4824E3C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3" r="2769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D1EF2652-A3A5-284E-9485-3FD53E43520A}"/>
              </a:ext>
            </a:extLst>
          </p:cNvPr>
          <p:cNvSpPr txBox="1"/>
          <p:nvPr/>
        </p:nvSpPr>
        <p:spPr>
          <a:xfrm>
            <a:off x="4891173" y="1338311"/>
            <a:ext cx="387492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6000" b="1" dirty="0">
                <a:solidFill>
                  <a:srgbClr val="C0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الأضرار : </a:t>
            </a:r>
            <a:endParaRPr lang="ar-KW" sz="6000" b="1" dirty="0">
              <a:solidFill>
                <a:srgbClr val="C0000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7327B948-938F-1049-8E16-E816EA10FF17}"/>
              </a:ext>
            </a:extLst>
          </p:cNvPr>
          <p:cNvSpPr txBox="1">
            <a:spLocks/>
          </p:cNvSpPr>
          <p:nvPr/>
        </p:nvSpPr>
        <p:spPr>
          <a:xfrm>
            <a:off x="5297763" y="2619731"/>
            <a:ext cx="5792936" cy="42183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ArabicUIText-Regular"/>
              </a:rPr>
              <a:t>التقليد</a:t>
            </a:r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SFUI-Regular"/>
              </a:rPr>
              <a:t> </a:t>
            </a:r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ArabicUIText-Regular"/>
              </a:rPr>
              <a:t>ال</a:t>
            </a:r>
            <a:r>
              <a:rPr lang="ar-SA" sz="2900" b="1" dirty="0">
                <a:solidFill>
                  <a:schemeClr val="accent5">
                    <a:lumMod val="50000"/>
                  </a:schemeClr>
                </a:solidFill>
                <a:latin typeface=".ArabicUIText-Regular"/>
              </a:rPr>
              <a:t>أع</a:t>
            </a:r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ArabicUIText-Regular"/>
              </a:rPr>
              <a:t>مى</a:t>
            </a:r>
            <a:r>
              <a:rPr lang="ar-SA" sz="2900" b="1" dirty="0">
                <a:solidFill>
                  <a:schemeClr val="accent5">
                    <a:lumMod val="50000"/>
                  </a:schemeClr>
                </a:solidFill>
                <a:latin typeface=".ArabicUIText-Regular"/>
              </a:rPr>
              <a:t>.</a:t>
            </a:r>
            <a:endParaRPr lang="ar-KW" sz="2900" b="1" dirty="0">
              <a:solidFill>
                <a:schemeClr val="accent5">
                  <a:lumMod val="50000"/>
                </a:schemeClr>
              </a:solidFill>
              <a:latin typeface=".Arabic UI Text"/>
            </a:endParaRPr>
          </a:p>
          <a:p>
            <a:r>
              <a:rPr lang="ar-SA" sz="2900" b="1" dirty="0">
                <a:solidFill>
                  <a:schemeClr val="accent5">
                    <a:lumMod val="50000"/>
                  </a:schemeClr>
                </a:solidFill>
                <a:latin typeface=".ArabicUIText-Regular"/>
              </a:rPr>
              <a:t>التو</a:t>
            </a:r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ArabicUIText-Regular"/>
              </a:rPr>
              <a:t>جهات</a:t>
            </a:r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SFUI-Regular"/>
              </a:rPr>
              <a:t> </a:t>
            </a:r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ArabicUIText-Regular"/>
              </a:rPr>
              <a:t>الفكرية</a:t>
            </a:r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SFUI-Regular"/>
              </a:rPr>
              <a:t> </a:t>
            </a:r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ArabicUIText-Regular"/>
              </a:rPr>
              <a:t>المخالفة</a:t>
            </a:r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SFUI-Regular"/>
              </a:rPr>
              <a:t> </a:t>
            </a:r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ArabicUIText-Regular"/>
              </a:rPr>
              <a:t>ل</a:t>
            </a:r>
            <a:r>
              <a:rPr lang="ar-SA" sz="2900" b="1" dirty="0">
                <a:solidFill>
                  <a:schemeClr val="accent5">
                    <a:lumMod val="50000"/>
                  </a:schemeClr>
                </a:solidFill>
                <a:latin typeface=".ArabicUIText-Regular"/>
              </a:rPr>
              <a:t>دين</a:t>
            </a:r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SFUI-Regular"/>
              </a:rPr>
              <a:t> </a:t>
            </a:r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ArabicUIText-Regular"/>
              </a:rPr>
              <a:t>والقيم</a:t>
            </a:r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SFUI-Regular"/>
              </a:rPr>
              <a:t> </a:t>
            </a:r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ArabicUIText-Regular"/>
              </a:rPr>
              <a:t>والأخلاق</a:t>
            </a:r>
            <a:r>
              <a:rPr lang="ar-SA" sz="2900" b="1" dirty="0">
                <a:solidFill>
                  <a:schemeClr val="accent5">
                    <a:lumMod val="50000"/>
                  </a:schemeClr>
                </a:solidFill>
                <a:latin typeface=".ArabicUIText-Regular"/>
              </a:rPr>
              <a:t>.</a:t>
            </a:r>
          </a:p>
          <a:p>
            <a:r>
              <a:rPr lang="ar-SA" sz="2900" b="1" dirty="0">
                <a:solidFill>
                  <a:schemeClr val="accent5">
                    <a:lumMod val="50000"/>
                  </a:schemeClr>
                </a:solidFill>
                <a:latin typeface=".SFUI-Regular"/>
              </a:rPr>
              <a:t>استنزاف الجانب الأقتصادي للأسرة.</a:t>
            </a:r>
            <a:endParaRPr lang="ar-KW" sz="2900" b="1" dirty="0">
              <a:solidFill>
                <a:schemeClr val="accent5">
                  <a:lumMod val="50000"/>
                </a:schemeClr>
              </a:solidFill>
              <a:latin typeface=".Arabic UI Text"/>
            </a:endParaRPr>
          </a:p>
          <a:p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ArabicUIText-Regular"/>
              </a:rPr>
              <a:t>نشر</a:t>
            </a:r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SFUI-Regular"/>
              </a:rPr>
              <a:t> </a:t>
            </a:r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ArabicUIText-Regular"/>
              </a:rPr>
              <a:t>الأفكار</a:t>
            </a:r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SFUI-Regular"/>
              </a:rPr>
              <a:t> </a:t>
            </a:r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ArabicUIText-Regular"/>
              </a:rPr>
              <a:t>العنصرية</a:t>
            </a:r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SFUI-Regular"/>
              </a:rPr>
              <a:t> </a:t>
            </a:r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ArabicUIText-Regular"/>
              </a:rPr>
              <a:t>والطائفيه</a:t>
            </a:r>
            <a:r>
              <a:rPr lang="ar-SA" sz="2900" b="1" dirty="0">
                <a:solidFill>
                  <a:schemeClr val="accent5">
                    <a:lumMod val="50000"/>
                  </a:schemeClr>
                </a:solidFill>
                <a:latin typeface=".ArabicUIText-Regular"/>
              </a:rPr>
              <a:t>.</a:t>
            </a:r>
            <a:endParaRPr lang="ar-KW" sz="2900" b="1" dirty="0">
              <a:solidFill>
                <a:schemeClr val="accent5">
                  <a:lumMod val="50000"/>
                </a:schemeClr>
              </a:solidFill>
              <a:latin typeface=".Arabic UI Text"/>
            </a:endParaRPr>
          </a:p>
          <a:p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ArabicUIText-Regular"/>
              </a:rPr>
              <a:t>إضاعه</a:t>
            </a:r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SFUI-Regular"/>
              </a:rPr>
              <a:t> </a:t>
            </a:r>
            <a:r>
              <a:rPr lang="ar-KW" sz="2900" b="1" dirty="0">
                <a:solidFill>
                  <a:schemeClr val="accent5">
                    <a:lumMod val="50000"/>
                  </a:schemeClr>
                </a:solidFill>
                <a:latin typeface=".ArabicUIText-Regular"/>
              </a:rPr>
              <a:t>الوقت</a:t>
            </a:r>
            <a:r>
              <a:rPr lang="ar-SA" sz="2900" b="1" dirty="0">
                <a:solidFill>
                  <a:schemeClr val="accent5">
                    <a:lumMod val="50000"/>
                  </a:schemeClr>
                </a:solidFill>
                <a:latin typeface=".ArabicUIText-Regular"/>
              </a:rPr>
              <a:t>.</a:t>
            </a:r>
            <a:endParaRPr lang="ar-KW" sz="2900" b="1" dirty="0">
              <a:solidFill>
                <a:schemeClr val="accent5">
                  <a:lumMod val="50000"/>
                </a:schemeClr>
              </a:solidFill>
              <a:latin typeface=".Arabic UI Text"/>
            </a:endParaRPr>
          </a:p>
          <a:p>
            <a:r>
              <a:rPr lang="ar-SA" sz="2900" b="1" dirty="0">
                <a:solidFill>
                  <a:schemeClr val="accent5">
                    <a:lumMod val="50000"/>
                  </a:schemeClr>
                </a:solidFill>
                <a:latin typeface=".ArabicUIText-Regular"/>
              </a:rPr>
              <a:t>إضعاف مهارات التواصل وفقدان العلاقات الاجتماعية.</a:t>
            </a:r>
            <a:endParaRPr lang="ar-KW" sz="2900" b="1" dirty="0">
              <a:solidFill>
                <a:schemeClr val="accent5">
                  <a:lumMod val="50000"/>
                </a:schemeClr>
              </a:solidFill>
              <a:latin typeface=".Arabic UI Text"/>
            </a:endParaRPr>
          </a:p>
        </p:txBody>
      </p:sp>
    </p:spTree>
    <p:extLst>
      <p:ext uri="{BB962C8B-B14F-4D97-AF65-F5344CB8AC3E}">
        <p14:creationId xmlns:p14="http://schemas.microsoft.com/office/powerpoint/2010/main" val="23104688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2A3A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3D4D70DF-DD47-B64D-990E-E59094FBD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rtl="0"/>
            <a:r>
              <a:rPr lang="ar-SA" sz="5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كيف نحمي أبنائنا..</a:t>
            </a:r>
            <a:endParaRPr lang="en-US" sz="51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صورة 6">
            <a:extLst>
              <a:ext uri="{FF2B5EF4-FFF2-40B4-BE49-F238E27FC236}">
                <a16:creationId xmlns:a16="http://schemas.microsoft.com/office/drawing/2014/main" id="{7B01E833-9A84-BC4F-ADAA-86C8B3F711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748" y="159489"/>
            <a:ext cx="2828455" cy="2259104"/>
          </a:xfrm>
          <a:prstGeom prst="rect">
            <a:avLst/>
          </a:prstGeom>
        </p:spPr>
      </p:pic>
      <p:sp>
        <p:nvSpPr>
          <p:cNvPr id="8" name="سهم: منحني لأسفل 7">
            <a:extLst>
              <a:ext uri="{FF2B5EF4-FFF2-40B4-BE49-F238E27FC236}">
                <a16:creationId xmlns:a16="http://schemas.microsoft.com/office/drawing/2014/main" id="{8463A903-7262-7142-A78F-91D8D615D324}"/>
              </a:ext>
            </a:extLst>
          </p:cNvPr>
          <p:cNvSpPr/>
          <p:nvPr/>
        </p:nvSpPr>
        <p:spPr>
          <a:xfrm flipH="1">
            <a:off x="4339836" y="791003"/>
            <a:ext cx="2600954" cy="1245235"/>
          </a:xfrm>
          <a:prstGeom prst="curvedDownArrow">
            <a:avLst>
              <a:gd name="adj1" fmla="val 25000"/>
              <a:gd name="adj2" fmla="val 89449"/>
              <a:gd name="adj3" fmla="val 279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 dirty="0">
              <a:solidFill>
                <a:schemeClr val="tx1"/>
              </a:solidFill>
            </a:endParaRPr>
          </a:p>
        </p:txBody>
      </p:sp>
      <p:sp>
        <p:nvSpPr>
          <p:cNvPr id="10" name="سهم: منحني لأسفل 9">
            <a:extLst>
              <a:ext uri="{FF2B5EF4-FFF2-40B4-BE49-F238E27FC236}">
                <a16:creationId xmlns:a16="http://schemas.microsoft.com/office/drawing/2014/main" id="{BE9A0EC3-D2D5-BB4E-8A61-145B1B838CB1}"/>
              </a:ext>
            </a:extLst>
          </p:cNvPr>
          <p:cNvSpPr/>
          <p:nvPr/>
        </p:nvSpPr>
        <p:spPr>
          <a:xfrm flipH="1">
            <a:off x="4143744" y="4041825"/>
            <a:ext cx="3009557" cy="1440858"/>
          </a:xfrm>
          <a:prstGeom prst="curvedDownArrow">
            <a:avLst>
              <a:gd name="adj1" fmla="val 25000"/>
              <a:gd name="adj2" fmla="val 69347"/>
              <a:gd name="adj3" fmla="val 503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 dirty="0">
              <a:solidFill>
                <a:schemeClr val="tx1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CD5ADFEF-57A8-CC45-9B13-B743B6032965}"/>
              </a:ext>
            </a:extLst>
          </p:cNvPr>
          <p:cNvSpPr txBox="1"/>
          <p:nvPr/>
        </p:nvSpPr>
        <p:spPr>
          <a:xfrm>
            <a:off x="3303407" y="2714306"/>
            <a:ext cx="6000590" cy="7848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4500" b="1" dirty="0">
                <a:solidFill>
                  <a:srgbClr val="C00000"/>
                </a:solidFill>
              </a:rPr>
              <a:t>النقش بالصغر كالنقش بالحجر</a:t>
            </a:r>
            <a:endParaRPr lang="ar-KW" sz="4500" b="1" dirty="0">
              <a:solidFill>
                <a:srgbClr val="C00000"/>
              </a:solidFill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CF8A9FFE-BF20-8D46-B652-6C324A7F5933}"/>
              </a:ext>
            </a:extLst>
          </p:cNvPr>
          <p:cNvSpPr txBox="1"/>
          <p:nvPr/>
        </p:nvSpPr>
        <p:spPr>
          <a:xfrm>
            <a:off x="2821933" y="5329902"/>
            <a:ext cx="2242922" cy="7848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4500" b="1" dirty="0">
                <a:solidFill>
                  <a:srgbClr val="C00000"/>
                </a:solidFill>
              </a:rPr>
              <a:t>الحوار</a:t>
            </a:r>
            <a:endParaRPr lang="ar-KW" sz="4500" b="1" dirty="0">
              <a:solidFill>
                <a:srgbClr val="C00000"/>
              </a:solidFill>
            </a:endParaRPr>
          </a:p>
        </p:txBody>
      </p:sp>
      <p:pic>
        <p:nvPicPr>
          <p:cNvPr id="3" name="صورة 3">
            <a:extLst>
              <a:ext uri="{FF2B5EF4-FFF2-40B4-BE49-F238E27FC236}">
                <a16:creationId xmlns:a16="http://schemas.microsoft.com/office/drawing/2014/main" id="{31E57B0E-1F36-FF4C-B466-5B968F917B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3162" y="290973"/>
            <a:ext cx="2103120" cy="2101850"/>
          </a:xfrm>
          <a:prstGeom prst="rect">
            <a:avLst/>
          </a:prstGeom>
        </p:spPr>
      </p:pic>
      <p:pic>
        <p:nvPicPr>
          <p:cNvPr id="11" name="صورة 11">
            <a:extLst>
              <a:ext uri="{FF2B5EF4-FFF2-40B4-BE49-F238E27FC236}">
                <a16:creationId xmlns:a16="http://schemas.microsoft.com/office/drawing/2014/main" id="{7F55B79F-B12E-5545-87A4-326D99FC3C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651" y="3821978"/>
            <a:ext cx="3900691" cy="2920807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9A1167FF-FB47-C242-B3ED-23412DE9718A}"/>
              </a:ext>
            </a:extLst>
          </p:cNvPr>
          <p:cNvSpPr txBox="1"/>
          <p:nvPr/>
        </p:nvSpPr>
        <p:spPr>
          <a:xfrm>
            <a:off x="522282" y="5743831"/>
            <a:ext cx="503646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1800" b="1" i="0" u="none" strike="noStrike" dirty="0">
                <a:effectLst/>
                <a:latin typeface="Amiri"/>
              </a:rPr>
              <a:t>اسأل ابنك المراهق </a:t>
            </a:r>
            <a:endParaRPr lang="ar-SA" sz="1800" b="1" i="0" u="none" strike="noStrike" dirty="0">
              <a:effectLst/>
              <a:latin typeface="Amiri"/>
            </a:endParaRPr>
          </a:p>
          <a:p>
            <a:pPr algn="r"/>
            <a:r>
              <a:rPr lang="ar-KW" sz="1800" b="1" i="0" u="none" strike="noStrike" dirty="0">
                <a:effectLst/>
                <a:latin typeface="Amiri"/>
              </a:rPr>
              <a:t>كيف يستخدم وسائل التواصل الاجتماعي و</a:t>
            </a:r>
            <a:r>
              <a:rPr lang="ar-SA" b="1" dirty="0">
                <a:latin typeface="Amiri"/>
              </a:rPr>
              <a:t>ما آثرها</a:t>
            </a:r>
            <a:r>
              <a:rPr lang="ar-KW" sz="1800" b="1" i="0" u="none" strike="noStrike" dirty="0">
                <a:effectLst/>
                <a:latin typeface="Amiri"/>
              </a:rPr>
              <a:t> عل</a:t>
            </a:r>
            <a:r>
              <a:rPr lang="ar-SA" sz="1800" b="1" i="0" u="none" strike="noStrike" dirty="0">
                <a:effectLst/>
                <a:latin typeface="Amiri"/>
              </a:rPr>
              <a:t>يه</a:t>
            </a:r>
            <a:endParaRPr lang="ar-KW" dirty="0"/>
          </a:p>
        </p:txBody>
      </p:sp>
    </p:spTree>
    <p:extLst>
      <p:ext uri="{BB962C8B-B14F-4D97-AF65-F5344CB8AC3E}">
        <p14:creationId xmlns:p14="http://schemas.microsoft.com/office/powerpoint/2010/main" val="219174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10" grpId="0" animBg="1"/>
      <p:bldP spid="15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0107A062-A2D7-7041-A637-6F56777B0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87889"/>
            <a:ext cx="5465920" cy="2741111"/>
          </a:xfrm>
          <a:prstGeom prst="rect">
            <a:avLst/>
          </a:prstGeom>
        </p:spPr>
      </p:pic>
      <p:sp>
        <p:nvSpPr>
          <p:cNvPr id="7" name="سهم: منحني لأسفل 6">
            <a:extLst>
              <a:ext uri="{FF2B5EF4-FFF2-40B4-BE49-F238E27FC236}">
                <a16:creationId xmlns:a16="http://schemas.microsoft.com/office/drawing/2014/main" id="{47D86E2C-B310-944A-9245-BE35D2A8835A}"/>
              </a:ext>
            </a:extLst>
          </p:cNvPr>
          <p:cNvSpPr/>
          <p:nvPr/>
        </p:nvSpPr>
        <p:spPr>
          <a:xfrm flipH="1">
            <a:off x="2139253" y="1173116"/>
            <a:ext cx="3698414" cy="1770656"/>
          </a:xfrm>
          <a:prstGeom prst="curvedDownArrow">
            <a:avLst>
              <a:gd name="adj1" fmla="val 25000"/>
              <a:gd name="adj2" fmla="val 69347"/>
              <a:gd name="adj3" fmla="val 503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 dirty="0">
              <a:solidFill>
                <a:schemeClr val="tx1"/>
              </a:solidFill>
            </a:endParaRPr>
          </a:p>
        </p:txBody>
      </p:sp>
      <p:sp>
        <p:nvSpPr>
          <p:cNvPr id="9" name="سهم: منحني لأسفل 8">
            <a:extLst>
              <a:ext uri="{FF2B5EF4-FFF2-40B4-BE49-F238E27FC236}">
                <a16:creationId xmlns:a16="http://schemas.microsoft.com/office/drawing/2014/main" id="{522FC385-651E-EF4F-B018-A14B66434D77}"/>
              </a:ext>
            </a:extLst>
          </p:cNvPr>
          <p:cNvSpPr/>
          <p:nvPr/>
        </p:nvSpPr>
        <p:spPr>
          <a:xfrm flipH="1">
            <a:off x="3595106" y="3914228"/>
            <a:ext cx="3698414" cy="1770656"/>
          </a:xfrm>
          <a:prstGeom prst="curvedDownArrow">
            <a:avLst>
              <a:gd name="adj1" fmla="val 25000"/>
              <a:gd name="adj2" fmla="val 69347"/>
              <a:gd name="adj3" fmla="val 503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 dirty="0">
              <a:solidFill>
                <a:schemeClr val="tx1"/>
              </a:solidFill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045EA2CA-08E4-6A4A-828E-6FF4D72FECB1}"/>
              </a:ext>
            </a:extLst>
          </p:cNvPr>
          <p:cNvSpPr txBox="1"/>
          <p:nvPr/>
        </p:nvSpPr>
        <p:spPr>
          <a:xfrm>
            <a:off x="-440110" y="3228139"/>
            <a:ext cx="7037914" cy="6309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500" b="1" dirty="0">
                <a:solidFill>
                  <a:srgbClr val="C00000"/>
                </a:solidFill>
              </a:rPr>
              <a:t>شجع الاتصال المباشر مع الأصدقاء</a:t>
            </a:r>
            <a:endParaRPr lang="ar-KW" sz="3500" b="1" dirty="0">
              <a:solidFill>
                <a:srgbClr val="C00000"/>
              </a:solidFill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B2FA135D-D43D-8D43-9F13-24CC0D864E04}"/>
              </a:ext>
            </a:extLst>
          </p:cNvPr>
          <p:cNvSpPr txBox="1"/>
          <p:nvPr/>
        </p:nvSpPr>
        <p:spPr>
          <a:xfrm>
            <a:off x="486189" y="5916675"/>
            <a:ext cx="518531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KW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3600" b="1" dirty="0">
                <a:solidFill>
                  <a:srgbClr val="C00000"/>
                </a:solidFill>
              </a:rPr>
              <a:t>ملاحظة أي تغير على سلوكه</a:t>
            </a:r>
          </a:p>
        </p:txBody>
      </p:sp>
      <p:pic>
        <p:nvPicPr>
          <p:cNvPr id="3" name="صورة 5">
            <a:extLst>
              <a:ext uri="{FF2B5EF4-FFF2-40B4-BE49-F238E27FC236}">
                <a16:creationId xmlns:a16="http://schemas.microsoft.com/office/drawing/2014/main" id="{BA93311D-E170-1F49-92E2-257D1AB80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986" y="3914228"/>
            <a:ext cx="3308526" cy="274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7757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2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8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B7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49880341-8801-9245-9873-0C1724E08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712439" y="602797"/>
            <a:ext cx="7681951" cy="5487814"/>
          </a:xfrm>
          <a:prstGeom prst="rect">
            <a:avLst/>
          </a:prstGeom>
          <a:effectLst/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EF44B6AA-8814-F743-AEC9-7FD9097D82CD}"/>
              </a:ext>
            </a:extLst>
          </p:cNvPr>
          <p:cNvSpPr txBox="1"/>
          <p:nvPr/>
        </p:nvSpPr>
        <p:spPr>
          <a:xfrm>
            <a:off x="8841455" y="836341"/>
            <a:ext cx="3115130" cy="517064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الصين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تخطط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لإضافة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مادة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"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الرجولة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" </a:t>
            </a:r>
            <a:r>
              <a:rPr lang="ar-KW" sz="2200" b="1" i="0">
                <a:solidFill>
                  <a:schemeClr val="bg1"/>
                </a:solidFill>
                <a:effectLst/>
                <a:latin typeface=".ArabicUIText-Regular"/>
              </a:rPr>
              <a:t>في</a:t>
            </a:r>
            <a:r>
              <a:rPr lang="ar-KW" sz="2200" b="1" i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>
                <a:solidFill>
                  <a:schemeClr val="bg1"/>
                </a:solidFill>
                <a:effectLst/>
                <a:latin typeface=".ArabicUIText-Regular"/>
              </a:rPr>
              <a:t>المناهج،</a:t>
            </a:r>
            <a:r>
              <a:rPr lang="ar-KW" sz="2200" b="1" i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بعد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أن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لاحظ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المسؤولون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أن</a:t>
            </a:r>
            <a:r>
              <a:rPr lang="ar-SA" sz="2200" b="1" dirty="0">
                <a:solidFill>
                  <a:schemeClr val="bg1"/>
                </a:solidFill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فتيان</a:t>
            </a:r>
            <a:r>
              <a:rPr lang="ar-SA" sz="2200" b="1" dirty="0">
                <a:solidFill>
                  <a:schemeClr val="bg1"/>
                </a:solidFill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هذا</a:t>
            </a:r>
            <a:r>
              <a:rPr lang="ar-SA" sz="2200" b="1" dirty="0">
                <a:solidFill>
                  <a:schemeClr val="bg1"/>
                </a:solidFill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الجيل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أصبحوا</a:t>
            </a:r>
            <a:r>
              <a:rPr lang="ar-SA" sz="2200" b="1" dirty="0">
                <a:solidFill>
                  <a:schemeClr val="bg1"/>
                </a:solidFill>
                <a:latin typeface=".ArabicUIText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"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خجولين</a:t>
            </a:r>
            <a:r>
              <a:rPr lang="ar-SA" sz="2200" b="1" dirty="0">
                <a:solidFill>
                  <a:schemeClr val="bg1"/>
                </a:solidFill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وحساسين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أكثر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من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اللازم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"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،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ونشرت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وزارة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التعليم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الصينية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خطط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"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لتنمية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الرجولة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"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تتضمن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توظيف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المزيد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من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معلمي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الصالات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الرياضية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،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واختبار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الطلاب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بشكل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أكبر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في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التربية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البدنية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،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ودعم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البحث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في</a:t>
            </a:r>
            <a:endParaRPr lang="ar-KW" sz="2200" b="1" dirty="0">
              <a:solidFill>
                <a:schemeClr val="bg1"/>
              </a:solidFill>
              <a:effectLst/>
              <a:latin typeface=".Arabic UI Text"/>
            </a:endParaRPr>
          </a:p>
          <a:p>
            <a:pPr algn="just" rtl="1"/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قضايا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مثل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"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تأثير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ظاهرة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مشاهير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الإنترنت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على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قيم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المراهقين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" .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ان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بي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SFUI-Regular"/>
              </a:rPr>
              <a:t> </a:t>
            </a:r>
            <a:r>
              <a:rPr lang="ar-KW" sz="2200" b="1" i="0" dirty="0">
                <a:solidFill>
                  <a:schemeClr val="bg1"/>
                </a:solidFill>
                <a:effectLst/>
                <a:latin typeface=".ArabicUIText-Regular"/>
              </a:rPr>
              <a:t>سي</a:t>
            </a:r>
            <a:endParaRPr lang="ar-KW" sz="2200" b="1" dirty="0">
              <a:solidFill>
                <a:schemeClr val="bg1"/>
              </a:solidFill>
              <a:effectLst/>
              <a:latin typeface=".Arabic UI Text"/>
            </a:endParaRPr>
          </a:p>
          <a:p>
            <a:pPr algn="just"/>
            <a:endParaRPr lang="ar-KW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255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A4CC194E-033F-7247-A05A-37E69C543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070780"/>
            <a:ext cx="10905066" cy="4716438"/>
          </a:xfrm>
          <a:prstGeom prst="rect">
            <a:avLst/>
          </a:prstGeom>
          <a:ln>
            <a:noFill/>
          </a:ln>
        </p:spPr>
      </p:pic>
      <p:sp>
        <p:nvSpPr>
          <p:cNvPr id="32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صورة 2">
            <a:extLst>
              <a:ext uri="{FF2B5EF4-FFF2-40B4-BE49-F238E27FC236}">
                <a16:creationId xmlns:a16="http://schemas.microsoft.com/office/drawing/2014/main" id="{CE17E7C0-6D10-384E-8C99-772EE9255D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17" y="1202773"/>
            <a:ext cx="3412112" cy="308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20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صورة 32">
            <a:extLst>
              <a:ext uri="{FF2B5EF4-FFF2-40B4-BE49-F238E27FC236}">
                <a16:creationId xmlns:a16="http://schemas.microsoft.com/office/drawing/2014/main" id="{BB908111-1B3B-4940-BDD1-9C936FA2FE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38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2524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9A034FF-D3D6-ED4B-8EE0-6A7271207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5609"/>
            <a:ext cx="10515600" cy="3840975"/>
          </a:xfrm>
        </p:spPr>
        <p:txBody>
          <a:bodyPr>
            <a:normAutofit/>
          </a:bodyPr>
          <a:lstStyle/>
          <a:p>
            <a:pPr algn="just"/>
            <a:r>
              <a:rPr lang="ar-SA" sz="2000" dirty="0"/>
              <a:t>المراجع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2000" dirty="0"/>
              <a:t>الشيماء محمود باشه،٢٠٢١. إدمان مواقع التواصل وعلاقته بالعزلة الاجتماعية لدى المراهقين </a:t>
            </a:r>
            <a:r>
              <a:rPr lang="ar-KW" sz="2000" b="0" i="0" u="none" strike="noStrike" dirty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کليه البنات جامعة عين شمس</a:t>
            </a:r>
            <a:r>
              <a:rPr lang="ar-SA" sz="2000" b="0" i="0" u="none" strike="noStrike" dirty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، </a:t>
            </a:r>
            <a:r>
              <a:rPr lang="ar-KW" sz="2000" b="0" i="0" u="none" strike="noStrike" dirty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قسم علم نفس-مدينة القاهره –</a:t>
            </a:r>
            <a:r>
              <a:rPr lang="ar-SA" sz="2000" b="0" i="0" u="none" strike="noStrike" dirty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 مصر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KW" sz="2000" b="0" i="0" dirty="0">
                <a:effectLst/>
                <a:latin typeface=".SFArabic-Regular"/>
              </a:rPr>
              <a:t>الحسين،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أسعد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بن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ناصر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بن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سعيد</a:t>
            </a:r>
            <a:r>
              <a:rPr lang="ar-KW" sz="2000" b="0" i="0" dirty="0">
                <a:effectLst/>
                <a:latin typeface="UICTFontTextStyleBody"/>
              </a:rPr>
              <a:t>. </a:t>
            </a:r>
            <a:r>
              <a:rPr lang="ar-KW" sz="2000" b="0" i="0" dirty="0">
                <a:effectLst/>
                <a:latin typeface=".SFArabic-Regular"/>
              </a:rPr>
              <a:t>أثر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وسائل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التواصل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الاجتماعي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على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سلوكيات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وقيم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الشباب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من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منظور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التربية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الإسلامية،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مجلة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كلية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التربية،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جامعة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الأزهر</a:t>
            </a:r>
            <a:r>
              <a:rPr lang="ar-SA" sz="2000" dirty="0">
                <a:latin typeface="UICTFontTextStyleBody"/>
              </a:rPr>
              <a:t>، </a:t>
            </a:r>
            <a:r>
              <a:rPr lang="ar-KW" sz="2000" b="0" i="0" dirty="0">
                <a:effectLst/>
                <a:latin typeface=".SFArabic-Regular"/>
              </a:rPr>
              <a:t>العدد: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۱۹۹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الجزء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الثالث</a:t>
            </a:r>
            <a:r>
              <a:rPr lang="ar-SA" sz="2000" dirty="0">
                <a:latin typeface="UICTFontTextStyleBody"/>
              </a:rPr>
              <a:t>، </a:t>
            </a:r>
            <a:r>
              <a:rPr lang="ar-KW" sz="2000" b="0" i="0" dirty="0">
                <a:effectLst/>
                <a:latin typeface=".SFArabic-Regular"/>
              </a:rPr>
              <a:t>يوليو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لسنة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۲۰۱۹</a:t>
            </a:r>
            <a:r>
              <a:rPr lang="ar-KW" sz="2000" b="0" i="0" dirty="0">
                <a:effectLst/>
                <a:latin typeface="UICTFontTextStyleBody"/>
              </a:rPr>
              <a:t>.</a:t>
            </a:r>
            <a:endParaRPr lang="ar-SA" sz="2000" dirty="0">
              <a:solidFill>
                <a:srgbClr val="333333"/>
              </a:solidFill>
              <a:latin typeface="Tahoma" panose="020B0604030504040204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ar-KW" sz="2000" b="0" i="0" dirty="0">
                <a:effectLst/>
                <a:latin typeface=".SFArabic-Regular"/>
              </a:rPr>
              <a:t>عبد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الرحمن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بن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عبد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الله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عبد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الرحمن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العمري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،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الأبعاد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الاجتماعية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الإستخدامات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المراهقين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لوسائل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التواصل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الاجتماعي،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دراسة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وصفية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على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عينة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من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طلبة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المرحلة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الثانوية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بمدينة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جدة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الأستاذه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المشترك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بقسم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علم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الاجتماع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والخدمة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الاجتماعية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،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جامعة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الملك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عبد</a:t>
            </a:r>
            <a:r>
              <a:rPr lang="ar-KW" sz="2000" b="0" i="0" dirty="0">
                <a:effectLst/>
                <a:latin typeface="UICTFontTextStyleBody"/>
              </a:rPr>
              <a:t> </a:t>
            </a:r>
            <a:r>
              <a:rPr lang="ar-KW" sz="2000" b="0" i="0" dirty="0">
                <a:effectLst/>
                <a:latin typeface=".SFArabic-Regular"/>
              </a:rPr>
              <a:t>العزيز،٢٠١٨م</a:t>
            </a:r>
            <a:endParaRPr lang="ar-SA" sz="2000" b="0" i="0" dirty="0">
              <a:effectLst/>
              <a:latin typeface=".SFArabic-Regular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ar-KW" sz="1400" b="1" i="0">
                <a:effectLst/>
                <a:latin typeface=".SFArabic-Bold"/>
              </a:rPr>
              <a:t>أ</a:t>
            </a:r>
            <a:r>
              <a:rPr lang="ar-KW" sz="1400" b="1" i="0">
                <a:effectLst/>
                <a:latin typeface="UICTFontTextStyleBody"/>
              </a:rPr>
              <a:t> </a:t>
            </a:r>
            <a:r>
              <a:rPr lang="ar-KW" sz="1400" b="1" i="0">
                <a:effectLst/>
                <a:latin typeface=".SFArabic-Bold"/>
              </a:rPr>
              <a:t>:</a:t>
            </a:r>
            <a:r>
              <a:rPr lang="ar-KW" sz="1400" b="1" i="0">
                <a:effectLst/>
                <a:latin typeface="UICTFontTextStyleBody"/>
              </a:rPr>
              <a:t> </a:t>
            </a:r>
            <a:r>
              <a:rPr lang="ar-KW" sz="1400" b="1" i="0">
                <a:effectLst/>
                <a:latin typeface=".SFArabic-Bold"/>
              </a:rPr>
              <a:t>بالیوسف</a:t>
            </a:r>
            <a:r>
              <a:rPr lang="ar-KW" sz="1400" b="1" i="0">
                <a:effectLst/>
                <a:latin typeface="UICTFontTextStyleBody"/>
              </a:rPr>
              <a:t> </a:t>
            </a:r>
            <a:r>
              <a:rPr lang="ar-KW" sz="1400" b="1" i="0">
                <a:effectLst/>
                <a:latin typeface=".SFArabic-Bold"/>
              </a:rPr>
              <a:t>مسعودة</a:t>
            </a:r>
            <a:r>
              <a:rPr lang="ar-KW" sz="1400" b="1" i="0">
                <a:effectLst/>
                <a:latin typeface="UICTFontTextStyleBody"/>
              </a:rPr>
              <a:t> </a:t>
            </a:r>
            <a:r>
              <a:rPr lang="ar-KW" sz="1400" b="1" i="0">
                <a:effectLst/>
                <a:latin typeface=".SFArabic-Bold"/>
              </a:rPr>
              <a:t>،</a:t>
            </a:r>
            <a:r>
              <a:rPr lang="ar-KW" sz="1400" b="1" i="0">
                <a:effectLst/>
                <a:latin typeface="UICTFontTextStyleBody"/>
              </a:rPr>
              <a:t> </a:t>
            </a:r>
            <a:r>
              <a:rPr lang="ar-KW" sz="1400" b="1" i="0">
                <a:effectLst/>
                <a:latin typeface=".SFArabic-Bold"/>
              </a:rPr>
              <a:t>الهوية</a:t>
            </a:r>
            <a:r>
              <a:rPr lang="ar-KW" sz="1400" b="1" i="0">
                <a:effectLst/>
                <a:latin typeface="UICTFontTextStyleBody"/>
              </a:rPr>
              <a:t> </a:t>
            </a:r>
            <a:r>
              <a:rPr lang="ar-KW" sz="1400" b="1" i="0">
                <a:effectLst/>
                <a:latin typeface=".SFArabic-Bold"/>
              </a:rPr>
              <a:t>الافتراضية</a:t>
            </a:r>
            <a:r>
              <a:rPr lang="ar-KW" sz="1400" b="1" i="0">
                <a:effectLst/>
                <a:latin typeface="UICTFontTextStyleBody"/>
              </a:rPr>
              <a:t> </a:t>
            </a:r>
            <a:r>
              <a:rPr lang="ar-KW" sz="1400" b="1" i="0">
                <a:effectLst/>
                <a:latin typeface=".SFArabic-Bold"/>
              </a:rPr>
              <a:t>:</a:t>
            </a:r>
            <a:r>
              <a:rPr lang="ar-KW" sz="1400" b="1" i="0">
                <a:effectLst/>
                <a:latin typeface="UICTFontTextStyleBody"/>
              </a:rPr>
              <a:t> </a:t>
            </a:r>
            <a:r>
              <a:rPr lang="ar-KW" sz="1400" b="1" i="0">
                <a:effectLst/>
                <a:latin typeface=".SFArabic-Bold"/>
              </a:rPr>
              <a:t>الخصائص</a:t>
            </a:r>
            <a:r>
              <a:rPr lang="ar-KW" sz="1400" b="1" i="0">
                <a:effectLst/>
                <a:latin typeface="UICTFontTextStyleBody"/>
              </a:rPr>
              <a:t> </a:t>
            </a:r>
            <a:r>
              <a:rPr lang="ar-KW" sz="1400" b="1" i="0">
                <a:effectLst/>
                <a:latin typeface=".SFArabic-Bold"/>
              </a:rPr>
              <a:t>والأبعاد</a:t>
            </a:r>
            <a:r>
              <a:rPr lang="ar-KW" sz="1400" b="1" i="0">
                <a:effectLst/>
                <a:latin typeface="UICTFontTextStyleBody"/>
              </a:rPr>
              <a:t> </a:t>
            </a:r>
            <a:r>
              <a:rPr lang="ar-KW" sz="1400" b="1" i="0">
                <a:effectLst/>
                <a:latin typeface=".SFArabic-Bold"/>
              </a:rPr>
              <a:t>دراسة</a:t>
            </a:r>
            <a:r>
              <a:rPr lang="ar-KW" sz="1400" b="1" i="0">
                <a:effectLst/>
                <a:latin typeface="UICTFontTextStyleBody"/>
              </a:rPr>
              <a:t> </a:t>
            </a:r>
            <a:r>
              <a:rPr lang="ar-KW" sz="1400" b="1" i="0">
                <a:effectLst/>
                <a:latin typeface=".SFArabic-Bold"/>
              </a:rPr>
              <a:t>استكشافية</a:t>
            </a:r>
            <a:r>
              <a:rPr lang="ar-KW" sz="1400" b="1" i="0">
                <a:effectLst/>
                <a:latin typeface="UICTFontTextStyleBody"/>
              </a:rPr>
              <a:t> </a:t>
            </a:r>
            <a:r>
              <a:rPr lang="ar-KW" sz="1400" b="1" i="0">
                <a:effectLst/>
                <a:latin typeface=".SFArabic-Bold"/>
              </a:rPr>
              <a:t>على</a:t>
            </a:r>
            <a:r>
              <a:rPr lang="ar-KW" sz="1400" b="1" i="0">
                <a:effectLst/>
                <a:latin typeface="UICTFontTextStyleBody"/>
              </a:rPr>
              <a:t> </a:t>
            </a:r>
            <a:r>
              <a:rPr lang="ar-KW" sz="1400" b="1" i="0">
                <a:effectLst/>
                <a:latin typeface=".SFArabic-Bold"/>
              </a:rPr>
              <a:t>عينة</a:t>
            </a:r>
            <a:r>
              <a:rPr lang="ar-KW" sz="1400" b="1" i="0">
                <a:effectLst/>
                <a:latin typeface="UICTFontTextStyleBody"/>
              </a:rPr>
              <a:t> </a:t>
            </a:r>
            <a:r>
              <a:rPr lang="ar-KW" sz="1400" b="1" i="0">
                <a:effectLst/>
                <a:latin typeface=".SFArabic-Bold"/>
              </a:rPr>
              <a:t>من</a:t>
            </a:r>
            <a:r>
              <a:rPr lang="ar-KW" sz="1400" b="1" i="0">
                <a:effectLst/>
                <a:latin typeface="UICTFontTextStyleBody"/>
              </a:rPr>
              <a:t> </a:t>
            </a:r>
            <a:r>
              <a:rPr lang="ar-KW" sz="1400" b="1" i="0">
                <a:effectLst/>
                <a:latin typeface=".SFArabic-Bold"/>
              </a:rPr>
              <a:t>المشتركين</a:t>
            </a:r>
            <a:r>
              <a:rPr lang="ar-KW" sz="1400" b="1" i="0">
                <a:effectLst/>
                <a:latin typeface="UICTFontTextStyleBody"/>
              </a:rPr>
              <a:t> </a:t>
            </a:r>
            <a:r>
              <a:rPr lang="ar-KW" sz="1400" b="1" i="0">
                <a:effectLst/>
                <a:latin typeface=".SFArabic-Bold"/>
              </a:rPr>
              <a:t>في</a:t>
            </a:r>
            <a:r>
              <a:rPr lang="ar-KW" sz="1400" b="1" i="0">
                <a:effectLst/>
                <a:latin typeface="UICTFontTextStyleBody"/>
              </a:rPr>
              <a:t> </a:t>
            </a:r>
            <a:r>
              <a:rPr lang="ar-KW" sz="1400" b="1" i="0">
                <a:effectLst/>
                <a:latin typeface=".SFArabic-Bold"/>
              </a:rPr>
              <a:t>المجتمعات</a:t>
            </a:r>
            <a:r>
              <a:rPr lang="ar-KW" sz="1400" b="1" i="0">
                <a:effectLst/>
                <a:latin typeface="UICTFontTextStyleBody"/>
              </a:rPr>
              <a:t> </a:t>
            </a:r>
            <a:r>
              <a:rPr lang="ar-KW" sz="1400" b="1" i="0">
                <a:effectLst/>
                <a:latin typeface=".SFArabic-Bold"/>
              </a:rPr>
              <a:t>الافتراضية،</a:t>
            </a:r>
            <a:r>
              <a:rPr lang="ar-KW" sz="1400" b="1" i="0">
                <a:effectLst/>
                <a:latin typeface="UICTFontTextStyleBody"/>
              </a:rPr>
              <a:t> </a:t>
            </a:r>
            <a:r>
              <a:rPr lang="ar-KW" sz="1400" b="1" i="0">
                <a:effectLst/>
                <a:latin typeface=".SFArabic-Bold"/>
              </a:rPr>
              <a:t>جامعة</a:t>
            </a:r>
            <a:r>
              <a:rPr lang="ar-KW" sz="1400" b="1" i="0">
                <a:effectLst/>
                <a:latin typeface="UICTFontTextStyleBody"/>
              </a:rPr>
              <a:t> </a:t>
            </a:r>
            <a:r>
              <a:rPr lang="ar-KW" sz="1400" b="1" i="0">
                <a:effectLst/>
                <a:latin typeface=".SFArabic-Bold"/>
              </a:rPr>
              <a:t>قاصدي</a:t>
            </a:r>
            <a:r>
              <a:rPr lang="ar-KW" sz="1400" b="1" i="0">
                <a:effectLst/>
                <a:latin typeface="UICTFontTextStyleBody"/>
              </a:rPr>
              <a:t> </a:t>
            </a:r>
            <a:r>
              <a:rPr lang="ar-KW" sz="1400" b="1" i="0">
                <a:effectLst/>
                <a:latin typeface=".SFArabic-Bold"/>
              </a:rPr>
              <a:t>مرباح</a:t>
            </a:r>
            <a:r>
              <a:rPr lang="ar-KW" sz="1400" b="1" i="0">
                <a:effectLst/>
                <a:latin typeface="UICTFontTextStyleBody"/>
              </a:rPr>
              <a:t> </a:t>
            </a:r>
            <a:r>
              <a:rPr lang="ar-KW" sz="1400" b="1" i="0">
                <a:effectLst/>
                <a:latin typeface=".SFArabic-Bold"/>
              </a:rPr>
              <a:t>ورقلة،</a:t>
            </a:r>
            <a:r>
              <a:rPr lang="ar-KW" sz="1400" b="1" i="0">
                <a:effectLst/>
                <a:latin typeface="UICTFontTextStyleBody"/>
              </a:rPr>
              <a:t> </a:t>
            </a:r>
            <a:r>
              <a:rPr lang="ar-KW" sz="1400" b="1" i="0">
                <a:effectLst/>
                <a:latin typeface=".SFArabic-Bold"/>
              </a:rPr>
              <a:t>الجزائر</a:t>
            </a:r>
            <a:endParaRPr lang="ar-SA" sz="2000" b="0" i="0" dirty="0">
              <a:latin typeface=".SF Arabic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ar-SA" sz="1400" b="1" i="0" u="none" strike="noStrike" dirty="0">
                <a:solidFill>
                  <a:srgbClr val="222222"/>
                </a:solidFill>
                <a:effectLst/>
                <a:latin typeface="HelveticaNeue"/>
              </a:rPr>
              <a:t>أحمد حمدي، </a:t>
            </a:r>
            <a:r>
              <a:rPr lang="ar-KW" sz="1400" b="1" i="0" u="none" strike="noStrike" dirty="0">
                <a:solidFill>
                  <a:srgbClr val="222222"/>
                </a:solidFill>
                <a:effectLst/>
                <a:latin typeface="HelveticaNeue"/>
              </a:rPr>
              <a:t>إدراج مادة الرجولة بالمناهج يثير الجدل فى الصين</a:t>
            </a:r>
            <a:r>
              <a:rPr lang="ar-SA" sz="2000" b="1" i="0" u="none" strike="noStrike" dirty="0">
                <a:solidFill>
                  <a:srgbClr val="222222"/>
                </a:solidFill>
                <a:latin typeface=".SF Arabic"/>
              </a:rPr>
              <a:t>، جريدة مبتدا، ٢٠٢١م</a:t>
            </a:r>
            <a:r>
              <a:rPr lang="ar-SA" sz="1400" b="1" i="0" u="none" strike="noStrike" dirty="0">
                <a:solidFill>
                  <a:srgbClr val="222222"/>
                </a:solidFill>
                <a:latin typeface="HelveticaNeue"/>
              </a:rPr>
              <a:t>.</a:t>
            </a:r>
          </a:p>
          <a:p>
            <a:pPr marL="514350" indent="-514350" algn="just">
              <a:buFont typeface="+mj-lt"/>
              <a:buAutoNum type="arabicPeriod"/>
            </a:pPr>
            <a:endParaRPr lang="ar-SA" sz="2000" b="1" i="0" u="none" strike="noStrike" dirty="0">
              <a:solidFill>
                <a:srgbClr val="222222"/>
              </a:solidFill>
              <a:latin typeface=".SF Arabic"/>
            </a:endParaRPr>
          </a:p>
        </p:txBody>
      </p:sp>
    </p:spTree>
    <p:extLst>
      <p:ext uri="{BB962C8B-B14F-4D97-AF65-F5344CB8AC3E}">
        <p14:creationId xmlns:p14="http://schemas.microsoft.com/office/powerpoint/2010/main" val="2886951408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شاشة عريضة</PresentationFormat>
  <Slides>15</Slides>
  <Notes>0</Notes>
  <HiddenSlides>0</HiddenSlide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نسق Office</vt:lpstr>
      <vt:lpstr>بسم الله الرحمن الرحيم</vt:lpstr>
      <vt:lpstr>عرض تقديمي في PowerPoint</vt:lpstr>
      <vt:lpstr>عرض تقديمي في PowerPoint</vt:lpstr>
      <vt:lpstr>الهوية الافتراضية</vt:lpstr>
      <vt:lpstr>أسباب جعلت المراهق أكثر  عرضة لتأثر: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كيف نحمي أبنائنا..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2182160588 Fayzah Aldihani</dc:creator>
  <cp:lastModifiedBy>2182160588 Fayzah Aldihani</cp:lastModifiedBy>
  <cp:revision>40</cp:revision>
  <dcterms:created xsi:type="dcterms:W3CDTF">2021-11-06T12:25:11Z</dcterms:created>
  <dcterms:modified xsi:type="dcterms:W3CDTF">2022-01-18T18:37:21Z</dcterms:modified>
</cp:coreProperties>
</file>