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sldIdLst>
    <p:sldId id="266" r:id="rId2"/>
    <p:sldId id="257" r:id="rId3"/>
    <p:sldId id="258" r:id="rId4"/>
    <p:sldId id="259" r:id="rId5"/>
    <p:sldId id="260" r:id="rId6"/>
    <p:sldId id="261" r:id="rId7"/>
    <p:sldId id="262" r:id="rId8"/>
    <p:sldId id="267" r:id="rId9"/>
    <p:sldId id="263" r:id="rId10"/>
    <p:sldId id="264"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2182160492 Mariam Alrashidi" initials="2MA" lastIdx="1" clrIdx="0">
    <p:extLst>
      <p:ext uri="{19B8F6BF-5375-455C-9EA6-DF929625EA0E}">
        <p15:presenceInfo xmlns:p15="http://schemas.microsoft.com/office/powerpoint/2012/main" userId="S::mariam.alrashidi01@sh.ku.edu.kw::11fad86d-8400-4ea7-96de-fda6781f0ed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ar-SA"/>
              <a:t>انقر لتحرير نمط عنوان الشكل الرئيسي</a:t>
            </a:r>
            <a:endParaRPr lang="en-US"/>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Date Placeholder 3"/>
          <p:cNvSpPr>
            <a:spLocks noGrp="1"/>
          </p:cNvSpPr>
          <p:nvPr>
            <p:ph type="dt" sz="half" idx="10"/>
          </p:nvPr>
        </p:nvSpPr>
        <p:spPr/>
        <p:txBody>
          <a:bodyPr/>
          <a:lstStyle/>
          <a:p>
            <a:fld id="{9AB3A824-1A51-4B26-AD58-A6D8E14F6C04}" type="datetimeFigureOut">
              <a:rPr lang="en-US" dirty="0"/>
              <a:t>1/19/22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ar-SA"/>
              <a:t>انقر لتحرير نمط عنوان الشكل الرئيسي</a:t>
            </a:r>
            <a:endParaRPr lang="en-US"/>
          </a:p>
        </p:txBody>
      </p:sp>
      <p:sp>
        <p:nvSpPr>
          <p:cNvPr id="3" name="Content Placeholder 2"/>
          <p:cNvSpPr>
            <a:spLocks noGrp="1"/>
          </p:cNvSpPr>
          <p:nvPr>
            <p:ph idx="1"/>
          </p:nvPr>
        </p:nvSpPr>
        <p:spPr/>
        <p:txBody>
          <a:bodyPr anchor="ct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97D162C4-EDD9-4389-A98B-B87ECEA2A816}" type="datetimeFigureOut">
              <a:rPr lang="en-US" dirty="0"/>
              <a:t>1/19/22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ar-SA"/>
              <a:t>انقر لتحرير نمط عنوان الشكل الرئيسي</a:t>
            </a:r>
            <a:endParaRPr lang="en-US"/>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3E5059C3-6A89-4494-99FF-5A4D6FFD50EB}" type="datetimeFigureOut">
              <a:rPr lang="en-US" dirty="0"/>
              <a:t>1/19/22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ar-SA"/>
              <a:t>انقر لتحرير نمط عنوان الشكل الرئيسي</a:t>
            </a:r>
            <a:endParaRPr lang="en-US"/>
          </a:p>
        </p:txBody>
      </p:sp>
      <p:sp>
        <p:nvSpPr>
          <p:cNvPr id="3" name="Content Placeholder 2"/>
          <p:cNvSpPr>
            <a:spLocks noGrp="1"/>
          </p:cNvSpPr>
          <p:nvPr>
            <p:ph sz="half" idx="1"/>
          </p:nvPr>
        </p:nvSpPr>
        <p:spPr>
          <a:xfrm>
            <a:off x="2605374" y="2052116"/>
            <a:ext cx="3891960" cy="399782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Content Placeholder 3"/>
          <p:cNvSpPr>
            <a:spLocks noGrp="1"/>
          </p:cNvSpPr>
          <p:nvPr>
            <p:ph sz="half" idx="2"/>
          </p:nvPr>
        </p:nvSpPr>
        <p:spPr>
          <a:xfrm>
            <a:off x="6666636" y="2052114"/>
            <a:ext cx="3894222" cy="399782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Date Placeholder 4"/>
          <p:cNvSpPr>
            <a:spLocks noGrp="1"/>
          </p:cNvSpPr>
          <p:nvPr>
            <p:ph type="dt" sz="half" idx="10"/>
          </p:nvPr>
        </p:nvSpPr>
        <p:spPr/>
        <p:txBody>
          <a:bodyPr/>
          <a:lstStyle/>
          <a:p>
            <a:fld id="{CA954B2F-12DE-47F5-8894-472B206D2E1E}" type="datetimeFigureOut">
              <a:rPr lang="en-US" dirty="0"/>
              <a:t>1/19/22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ar-SA"/>
              <a:t>انقر لتحرير نمط عنوان الشكل الرئيسي</a:t>
            </a:r>
            <a:endParaRPr lang="en-US"/>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r">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2609285" y="2851331"/>
            <a:ext cx="3893623" cy="3071434"/>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r">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666635" y="2851331"/>
            <a:ext cx="3899798" cy="3071434"/>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fld id="{3F30E46F-7819-4ACF-B48B-48222C2ACC88}" type="datetimeFigureOut">
              <a:rPr lang="en-US" dirty="0"/>
              <a:t>1/19/22</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ar-SA"/>
              <a:t>انقر لتحرير نمط عنوان الشكل الرئيسي</a:t>
            </a:r>
            <a:endParaRPr lang="en-US"/>
          </a:p>
        </p:txBody>
      </p:sp>
      <p:sp>
        <p:nvSpPr>
          <p:cNvPr id="3" name="Date Placeholder 2"/>
          <p:cNvSpPr>
            <a:spLocks noGrp="1"/>
          </p:cNvSpPr>
          <p:nvPr>
            <p:ph type="dt" sz="half" idx="10"/>
          </p:nvPr>
        </p:nvSpPr>
        <p:spPr/>
        <p:txBody>
          <a:bodyPr/>
          <a:lstStyle/>
          <a:p>
            <a:fld id="{1FAF3416-4057-4DAA-829D-4CA07428D088}" type="datetimeFigureOut">
              <a:rPr lang="en-US" dirty="0"/>
              <a:t>1/19/22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1/19/22</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r">
              <a:defRPr sz="2400"/>
            </a:lvl1pPr>
          </a:lstStyle>
          <a:p>
            <a:r>
              <a:rPr lang="ar-SA"/>
              <a:t>انقر لتحرير نمط عنوان الشكل الرئيسي</a:t>
            </a:r>
            <a:endParaRPr lang="en-US"/>
          </a:p>
        </p:txBody>
      </p:sp>
      <p:sp>
        <p:nvSpPr>
          <p:cNvPr id="3" name="Content Placeholder 2"/>
          <p:cNvSpPr>
            <a:spLocks noGrp="1"/>
          </p:cNvSpPr>
          <p:nvPr>
            <p:ph idx="1"/>
          </p:nvPr>
        </p:nvSpPr>
        <p:spPr>
          <a:xfrm>
            <a:off x="5120154" y="805818"/>
            <a:ext cx="5446278" cy="5244126"/>
          </a:xfrm>
        </p:spPr>
        <p:txBody>
          <a:bodyPr anchor="ct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Text Placeholder 3"/>
          <p:cNvSpPr>
            <a:spLocks noGrp="1"/>
          </p:cNvSpPr>
          <p:nvPr>
            <p:ph type="body" sz="half" idx="2"/>
          </p:nvPr>
        </p:nvSpPr>
        <p:spPr>
          <a:xfrm>
            <a:off x="1970322" y="3186154"/>
            <a:ext cx="2664361" cy="2386397"/>
          </a:xfrm>
        </p:spPr>
        <p:txBody>
          <a:bodyPr/>
          <a:lstStyle>
            <a:lvl1pPr marL="0" indent="0" algn="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37D525BB-DA17-4BA0-B3C8-3AC3ABC827E6}" type="datetimeFigureOut">
              <a:rPr lang="en-US" dirty="0"/>
              <a:t>1/19/22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r">
              <a:defRPr sz="3200"/>
            </a:lvl1pPr>
          </a:lstStyle>
          <a:p>
            <a:r>
              <a:rPr lang="ar-SA"/>
              <a:t>انقر لتحرير نمط عنوان الشكل الرئيسي</a:t>
            </a:r>
            <a:endParaRPr lang="en-US"/>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r">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B16C4C9A-3960-41CF-A4E9-2A8FB932454B}" type="datetimeFigureOut">
              <a:rPr lang="en-US" dirty="0"/>
              <a:t>1/19/22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ar-SA"/>
              <a:t>انقر لتحرير نمط عنوان الشكل الرئيسي</a:t>
            </a:r>
            <a:endParaRPr lang="en-US"/>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D857E33E-8B18-4087-B112-809917729534}" type="datetimeFigureOut">
              <a:rPr lang="en-US" dirty="0"/>
              <a:t>1/19/22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r">
              <a:defRPr/>
            </a:lvl1pPr>
          </a:lstStyle>
          <a:p>
            <a:r>
              <a:rPr lang="ar-SA"/>
              <a:t>انقر لتحرير نمط عنوان الشكل الرئيسي</a:t>
            </a:r>
            <a:endParaRPr lang="en-US"/>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D3FFE419-2371-464F-8239-3959401C3561}" type="datetimeFigureOut">
              <a:rPr lang="en-US" dirty="0"/>
              <a:t>1/19/22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ar-SA"/>
              <a:t>انقر لتحرير نمط عنوان الشكل الرئيسي</a:t>
            </a:r>
            <a:endParaRPr lang="en-US"/>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1/19/22</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
        <p:nvSpPr>
          <p:cNvPr id="21" name="Rectangle 20">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124" y="487443"/>
            <a:ext cx="5841548" cy="584154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pic>
        <p:nvPicPr>
          <p:cNvPr id="25" name="Picture 24">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2" name="عنوان 1">
            <a:extLst>
              <a:ext uri="{FF2B5EF4-FFF2-40B4-BE49-F238E27FC236}">
                <a16:creationId xmlns:a16="http://schemas.microsoft.com/office/drawing/2014/main" id="{2702FE5F-AF76-7548-ACD3-E9DA580B258C}"/>
              </a:ext>
            </a:extLst>
          </p:cNvPr>
          <p:cNvSpPr>
            <a:spLocks noGrp="1"/>
          </p:cNvSpPr>
          <p:nvPr>
            <p:ph type="title"/>
          </p:nvPr>
        </p:nvSpPr>
        <p:spPr>
          <a:xfrm>
            <a:off x="3008779" y="1089266"/>
            <a:ext cx="7574097" cy="3317260"/>
          </a:xfrm>
        </p:spPr>
        <p:txBody>
          <a:bodyPr vert="horz" lIns="91440" tIns="45720" rIns="91440" bIns="45720" rtlCol="0" anchor="t">
            <a:noAutofit/>
          </a:bodyPr>
          <a:lstStyle/>
          <a:p>
            <a:pPr algn="ctr" rtl="0"/>
            <a:r>
              <a:rPr lang="en-US" sz="5400">
                <a:solidFill>
                  <a:srgbClr val="1F2D29"/>
                </a:solidFill>
              </a:rPr>
              <a:t>الغش في المواد الغذائية </a:t>
            </a:r>
            <a:br>
              <a:rPr lang="en-US" sz="5400">
                <a:solidFill>
                  <a:srgbClr val="1F2D29"/>
                </a:solidFill>
              </a:rPr>
            </a:br>
            <a:br>
              <a:rPr lang="en-US" sz="5400">
                <a:solidFill>
                  <a:srgbClr val="1F2D29"/>
                </a:solidFill>
              </a:rPr>
            </a:br>
            <a:r>
              <a:rPr lang="en-US" sz="5400">
                <a:solidFill>
                  <a:srgbClr val="1F2D29"/>
                </a:solidFill>
              </a:rPr>
              <a:t>عمل الطالبة / مريم محمد الرشيدي </a:t>
            </a:r>
            <a:br>
              <a:rPr lang="en-US" sz="5400">
                <a:solidFill>
                  <a:srgbClr val="1F2D29"/>
                </a:solidFill>
              </a:rPr>
            </a:br>
            <a:r>
              <a:rPr lang="en-US" sz="5400">
                <a:solidFill>
                  <a:srgbClr val="1F2D29"/>
                </a:solidFill>
              </a:rPr>
              <a:t>إشراف الدكتور أحمد الذايدي </a:t>
            </a:r>
            <a:br>
              <a:rPr lang="en-US" sz="5400">
                <a:solidFill>
                  <a:srgbClr val="1F2D29"/>
                </a:solidFill>
              </a:rPr>
            </a:br>
            <a:r>
              <a:rPr lang="en-US" sz="5400">
                <a:solidFill>
                  <a:srgbClr val="1F2D29"/>
                </a:solidFill>
              </a:rPr>
              <a:t>مقرر خطابة </a:t>
            </a:r>
          </a:p>
        </p:txBody>
      </p:sp>
      <p:sp>
        <p:nvSpPr>
          <p:cNvPr id="27" name="Rectangle 26">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ight Triangle 28">
            <a:extLst>
              <a:ext uri="{FF2B5EF4-FFF2-40B4-BE49-F238E27FC236}">
                <a16:creationId xmlns:a16="http://schemas.microsoft.com/office/drawing/2014/main" id="{2663C086-1480-4E81-BD6F-3E43A4C3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5313" y="2747897"/>
            <a:ext cx="353147" cy="353147"/>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292570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5C12349-62E6-4BD7-9794-8785CD02DF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a:extLst>
              <a:ext uri="{FF2B5EF4-FFF2-40B4-BE49-F238E27FC236}">
                <a16:creationId xmlns:a16="http://schemas.microsoft.com/office/drawing/2014/main" id="{DF2C9459-3C4B-453D-B2C2-AD0679BF0DC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BEBA8EAE-BF5A-486C-A8C5-ECC9F3942E4B}">
                <a14:imgProps xmlns:a14="http://schemas.microsoft.com/office/drawing/2010/main">
                  <a14:imgLayer r:embed="rId4">
                    <a14:imgEffect>
                      <a14:brightnessContrast bright="-65000"/>
                    </a14:imgEffect>
                  </a14:imgLayer>
                </a14:imgProps>
              </a:ex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a:ln>
            <a:noFill/>
          </a:ln>
        </p:spPr>
      </p:pic>
      <p:pic>
        <p:nvPicPr>
          <p:cNvPr id="12" name="Picture 11">
            <a:extLst>
              <a:ext uri="{FF2B5EF4-FFF2-40B4-BE49-F238E27FC236}">
                <a16:creationId xmlns:a16="http://schemas.microsoft.com/office/drawing/2014/main" id="{4DB48376-A646-4B75-9776-453930C41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 name="عنوان 1">
            <a:extLst>
              <a:ext uri="{FF2B5EF4-FFF2-40B4-BE49-F238E27FC236}">
                <a16:creationId xmlns:a16="http://schemas.microsoft.com/office/drawing/2014/main" id="{BF437693-340C-ED46-9187-02E59AE80AD3}"/>
              </a:ext>
            </a:extLst>
          </p:cNvPr>
          <p:cNvSpPr>
            <a:spLocks noGrp="1"/>
          </p:cNvSpPr>
          <p:nvPr>
            <p:ph type="title"/>
          </p:nvPr>
        </p:nvSpPr>
        <p:spPr>
          <a:xfrm>
            <a:off x="2290046" y="808056"/>
            <a:ext cx="8594465" cy="1077229"/>
          </a:xfrm>
        </p:spPr>
        <p:txBody>
          <a:bodyPr>
            <a:normAutofit/>
          </a:bodyPr>
          <a:lstStyle/>
          <a:p>
            <a:r>
              <a:rPr lang="ar-KW" sz="4800"/>
              <a:t>الغش : </a:t>
            </a:r>
          </a:p>
        </p:txBody>
      </p:sp>
      <p:sp>
        <p:nvSpPr>
          <p:cNvPr id="14" name="Rectangle 13">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959910" cy="6858001"/>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5">
            <a:extLst>
              <a:ext uri="{FF2B5EF4-FFF2-40B4-BE49-F238E27FC236}">
                <a16:creationId xmlns:a16="http://schemas.microsoft.com/office/drawing/2014/main" id="{761FE168-5946-42F5-93BC-ED1F21847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1034540" y="812732"/>
            <a:ext cx="239869" cy="239869"/>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عنصر نائب للمحتوى 2">
            <a:extLst>
              <a:ext uri="{FF2B5EF4-FFF2-40B4-BE49-F238E27FC236}">
                <a16:creationId xmlns:a16="http://schemas.microsoft.com/office/drawing/2014/main" id="{164D3C76-2C4D-804D-94EA-841EF1CCC525}"/>
              </a:ext>
            </a:extLst>
          </p:cNvPr>
          <p:cNvSpPr>
            <a:spLocks noGrp="1"/>
          </p:cNvSpPr>
          <p:nvPr>
            <p:ph idx="1"/>
          </p:nvPr>
        </p:nvSpPr>
        <p:spPr>
          <a:xfrm>
            <a:off x="1693326" y="2756841"/>
            <a:ext cx="9763126" cy="3482800"/>
          </a:xfrm>
        </p:spPr>
        <p:txBody>
          <a:bodyPr>
            <a:noAutofit/>
          </a:bodyPr>
          <a:lstStyle/>
          <a:p>
            <a:r>
              <a:rPr lang="ar-KW" sz="4400" b="1"/>
              <a:t>الإسلام حرَّم الغش والخداع، وجعل ذلك خروجًا عن أخلاقِ المسلمين؛ فقال صلى الله عليه وآله وسلم: «لا غِشَّ بَيْنَ الْمُسْلِمِينَ، مَنْ غَشَّنَا فَلَيْسَ مِنَّا» رواه الدارمي وأصله في "الصحيحين".</a:t>
            </a:r>
          </a:p>
          <a:p>
            <a:br>
              <a:rPr lang="ar-KW" sz="4400"/>
            </a:br>
            <a:endParaRPr lang="ar-KW" sz="4400"/>
          </a:p>
        </p:txBody>
      </p:sp>
    </p:spTree>
    <p:extLst>
      <p:ext uri="{BB962C8B-B14F-4D97-AF65-F5344CB8AC3E}">
        <p14:creationId xmlns:p14="http://schemas.microsoft.com/office/powerpoint/2010/main" val="56174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7375DFF4-61DE-7A46-95C0-61C0DA2ED1CF}"/>
              </a:ext>
            </a:extLst>
          </p:cNvPr>
          <p:cNvSpPr txBox="1"/>
          <p:nvPr/>
        </p:nvSpPr>
        <p:spPr>
          <a:xfrm>
            <a:off x="6524368" y="2236573"/>
            <a:ext cx="4374291" cy="369332"/>
          </a:xfrm>
          <a:prstGeom prst="rect">
            <a:avLst/>
          </a:prstGeom>
          <a:noFill/>
        </p:spPr>
        <p:txBody>
          <a:bodyPr wrap="square" rtlCol="1">
            <a:spAutoFit/>
          </a:bodyPr>
          <a:lstStyle/>
          <a:p>
            <a:pPr algn="r" rtl="1"/>
            <a:r>
              <a:rPr lang="ar-KW" b="1"/>
              <a:t> </a:t>
            </a:r>
            <a:endParaRPr lang="ar-KW"/>
          </a:p>
        </p:txBody>
      </p:sp>
      <p:sp>
        <p:nvSpPr>
          <p:cNvPr id="7" name="مربع نص 6">
            <a:extLst>
              <a:ext uri="{FF2B5EF4-FFF2-40B4-BE49-F238E27FC236}">
                <a16:creationId xmlns:a16="http://schemas.microsoft.com/office/drawing/2014/main" id="{59323AC1-8ECE-1445-A9E1-0BB672371F9E}"/>
              </a:ext>
            </a:extLst>
          </p:cNvPr>
          <p:cNvSpPr txBox="1"/>
          <p:nvPr/>
        </p:nvSpPr>
        <p:spPr>
          <a:xfrm>
            <a:off x="1293341" y="688012"/>
            <a:ext cx="4933502" cy="6370975"/>
          </a:xfrm>
          <a:prstGeom prst="rect">
            <a:avLst/>
          </a:prstGeom>
          <a:noFill/>
        </p:spPr>
        <p:txBody>
          <a:bodyPr wrap="square" rtlCol="1">
            <a:spAutoFit/>
          </a:bodyPr>
          <a:lstStyle/>
          <a:p>
            <a:pPr algn="ctr" rtl="1" fontAlgn="base"/>
            <a:r>
              <a:rPr lang="ar-KW" sz="2400" b="1" u="sng"/>
              <a:t>نبذة تاريخية عن جريمة الغش :</a:t>
            </a:r>
          </a:p>
          <a:p>
            <a:pPr algn="ctr" rtl="1" fontAlgn="base"/>
            <a:endParaRPr lang="ar-KW" sz="2400" b="1"/>
          </a:p>
          <a:p>
            <a:pPr algn="ctr"/>
            <a:r>
              <a:rPr lang="ar-KW" sz="2400" b="1"/>
              <a:t>ارتبطت الجريمة منذ فجر التاريخ بوجود الإنسان على الأرض بل وتطورت أوصافها وأشكالها بتطور حياة البشر حتى أنه يمكن القول أن تطور المجتمع وما يصاحبه من تطور علمي وتكنولوجي ينعكس أثره على تطور الجريمة، فالجريمة باعتبارها إحدى صور إفرازات المجتمع يصلها ما يصل المجتمع من تطور و </a:t>
            </a:r>
            <a:r>
              <a:rPr lang="ar-KW" sz="2400"/>
              <a:t>الشريعة  الإسلامية  قد جاءت لمراعاة مصالح العباد  وذلك في جميع المجالات ومنها  المعاملات ، فشرعت ما فيه نفع لهم، ومنعت ما يلحق الضرر بهم، ومن الصور التي حذرت منها ومنعتها، وشددت على من يتجاوزها الغش في المواد الغذائية                                                                          وذلك لعظيم الخطر المترتب عليها، والذي فيه هلاك  للنفوس والأموال. </a:t>
            </a:r>
          </a:p>
          <a:p>
            <a:pPr algn="ctr" rtl="1"/>
            <a:endParaRPr lang="ar-KW" sz="2400" b="1"/>
          </a:p>
        </p:txBody>
      </p:sp>
      <p:pic>
        <p:nvPicPr>
          <p:cNvPr id="10" name="صورة 10">
            <a:extLst>
              <a:ext uri="{FF2B5EF4-FFF2-40B4-BE49-F238E27FC236}">
                <a16:creationId xmlns:a16="http://schemas.microsoft.com/office/drawing/2014/main" id="{4C02A7C1-65C6-6B43-B33D-2AC58A81BDF3}"/>
              </a:ext>
            </a:extLst>
          </p:cNvPr>
          <p:cNvPicPr>
            <a:picLocks noGrp="1" noChangeAspect="1"/>
          </p:cNvPicPr>
          <p:nvPr>
            <p:ph type="pic" idx="1"/>
          </p:nvPr>
        </p:nvPicPr>
        <p:blipFill rotWithShape="1">
          <a:blip r:embed="rId2"/>
          <a:srcRect l="24711" r="24711"/>
          <a:stretch/>
        </p:blipFill>
        <p:spPr>
          <a:xfrm>
            <a:off x="6350000" y="0"/>
            <a:ext cx="5842000" cy="6858000"/>
          </a:xfrm>
        </p:spPr>
      </p:pic>
    </p:spTree>
    <p:extLst>
      <p:ext uri="{BB962C8B-B14F-4D97-AF65-F5344CB8AC3E}">
        <p14:creationId xmlns:p14="http://schemas.microsoft.com/office/powerpoint/2010/main" val="1375784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F224975-B83B-494C-B4BC-C252F4A30586}"/>
              </a:ext>
            </a:extLst>
          </p:cNvPr>
          <p:cNvSpPr>
            <a:spLocks noGrp="1"/>
          </p:cNvSpPr>
          <p:nvPr>
            <p:ph type="title"/>
          </p:nvPr>
        </p:nvSpPr>
        <p:spPr/>
        <p:txBody>
          <a:bodyPr>
            <a:normAutofit/>
          </a:bodyPr>
          <a:lstStyle/>
          <a:p>
            <a:r>
              <a:rPr lang="ar-KW" sz="3600"/>
              <a:t>من اشهر القضايا في عالم المواد الغذئية : </a:t>
            </a:r>
          </a:p>
        </p:txBody>
      </p:sp>
      <p:sp>
        <p:nvSpPr>
          <p:cNvPr id="4" name="مربع نص 3">
            <a:extLst>
              <a:ext uri="{FF2B5EF4-FFF2-40B4-BE49-F238E27FC236}">
                <a16:creationId xmlns:a16="http://schemas.microsoft.com/office/drawing/2014/main" id="{4F265C27-6A0B-F54F-BC9E-8A1572204C84}"/>
              </a:ext>
            </a:extLst>
          </p:cNvPr>
          <p:cNvSpPr txBox="1"/>
          <p:nvPr/>
        </p:nvSpPr>
        <p:spPr>
          <a:xfrm>
            <a:off x="3387969" y="1746738"/>
            <a:ext cx="7280031" cy="1631216"/>
          </a:xfrm>
          <a:prstGeom prst="rect">
            <a:avLst/>
          </a:prstGeom>
          <a:noFill/>
        </p:spPr>
        <p:txBody>
          <a:bodyPr wrap="square" rtlCol="1">
            <a:spAutoFit/>
          </a:bodyPr>
          <a:lstStyle/>
          <a:p>
            <a:pPr marL="285750" indent="-285750" algn="r" rtl="1">
              <a:buFont typeface="Arial" panose="020B0604020202020204" pitchFamily="34" charset="0"/>
              <a:buChar char="•"/>
            </a:pPr>
            <a:r>
              <a:rPr lang="ar-KW" sz="2000"/>
              <a:t>الصين في عام 2008 وما بعدها حيث تم بيع ملايين علب حليب الاطفال التي تحوي مادة الملامين وهي تضاف لغش المحتوى البروتيني في الحليب اذ تؤدي الى تضليل فحص البروتين وتجعله يعطي تركيز  اعلى ومن اهم اضراره هو زيادة الاحتمالية للاصابة بحصوات الكلى.</a:t>
            </a:r>
            <a:br>
              <a:rPr lang="ar-KW" sz="2000"/>
            </a:br>
            <a:endParaRPr lang="ar-KW" sz="2000"/>
          </a:p>
        </p:txBody>
      </p:sp>
      <p:sp>
        <p:nvSpPr>
          <p:cNvPr id="5" name="مربع نص 4">
            <a:extLst>
              <a:ext uri="{FF2B5EF4-FFF2-40B4-BE49-F238E27FC236}">
                <a16:creationId xmlns:a16="http://schemas.microsoft.com/office/drawing/2014/main" id="{53E5A555-93CA-D14E-B3EB-B761B05B4F3A}"/>
              </a:ext>
            </a:extLst>
          </p:cNvPr>
          <p:cNvSpPr txBox="1"/>
          <p:nvPr/>
        </p:nvSpPr>
        <p:spPr>
          <a:xfrm>
            <a:off x="3751385" y="3480047"/>
            <a:ext cx="6916615" cy="2246769"/>
          </a:xfrm>
          <a:prstGeom prst="rect">
            <a:avLst/>
          </a:prstGeom>
          <a:noFill/>
        </p:spPr>
        <p:txBody>
          <a:bodyPr wrap="square" rtlCol="1">
            <a:spAutoFit/>
          </a:bodyPr>
          <a:lstStyle/>
          <a:p>
            <a:pPr marL="285750" indent="-285750" algn="r" rtl="1">
              <a:buFont typeface="Arial" panose="020B0604020202020204" pitchFamily="34" charset="0"/>
              <a:buChar char="•"/>
            </a:pPr>
            <a:r>
              <a:rPr lang="ar-KW" sz="2000"/>
              <a:t>الهند يتم خلط الحليب بالماء وتقدر السلطات في الهند ان حجم الغش قد يصل الى النصف في الحليب ، كما ان الاسواق الهندية تعد الاكثر تضررا بالمنتجات المغشوشة ، فحسب اخر احصائيات هيئة الغذاء والدواء الهندية فإن 20% من المنتجات التي تباع في الاسواق الهندية مغشوشة ، وتشمل الحلويات والارز والشاي والبهارات والزيت النباتي وغيرها.</a:t>
            </a:r>
            <a:br>
              <a:rPr lang="ar-KW" sz="2000"/>
            </a:br>
            <a:br>
              <a:rPr lang="ar-KW" sz="2000"/>
            </a:br>
            <a:endParaRPr lang="ar-KW" sz="2000"/>
          </a:p>
        </p:txBody>
      </p:sp>
      <p:sp>
        <p:nvSpPr>
          <p:cNvPr id="7" name="مربع نص 6">
            <a:extLst>
              <a:ext uri="{FF2B5EF4-FFF2-40B4-BE49-F238E27FC236}">
                <a16:creationId xmlns:a16="http://schemas.microsoft.com/office/drawing/2014/main" id="{E475697F-C282-A14B-AC53-48025E48185C}"/>
              </a:ext>
            </a:extLst>
          </p:cNvPr>
          <p:cNvSpPr txBox="1"/>
          <p:nvPr/>
        </p:nvSpPr>
        <p:spPr>
          <a:xfrm>
            <a:off x="3846954" y="5657671"/>
            <a:ext cx="6529754" cy="707886"/>
          </a:xfrm>
          <a:prstGeom prst="rect">
            <a:avLst/>
          </a:prstGeom>
          <a:noFill/>
        </p:spPr>
        <p:txBody>
          <a:bodyPr wrap="square" rtlCol="1">
            <a:spAutoFit/>
          </a:bodyPr>
          <a:lstStyle/>
          <a:p>
            <a:pPr marL="285750" indent="-285750" algn="r" rtl="1">
              <a:buFont typeface="Arial" panose="020B0604020202020204" pitchFamily="34" charset="0"/>
              <a:buChar char="•"/>
            </a:pPr>
            <a:r>
              <a:rPr lang="ar-KW" sz="2000"/>
              <a:t>من مآسي الاحتيال الغذائي كارثة استخدام زيت بذور اللفت المعد الاستخدام الصناعي كزيت قلي في اسبانيا مما أودى بحياة ألف شخص عام ١٩٨١ . </a:t>
            </a:r>
          </a:p>
        </p:txBody>
      </p:sp>
      <p:pic>
        <p:nvPicPr>
          <p:cNvPr id="8" name="صورة 8">
            <a:extLst>
              <a:ext uri="{FF2B5EF4-FFF2-40B4-BE49-F238E27FC236}">
                <a16:creationId xmlns:a16="http://schemas.microsoft.com/office/drawing/2014/main" id="{5318DD75-3BEA-F440-B0EA-E1FE44B95208}"/>
              </a:ext>
            </a:extLst>
          </p:cNvPr>
          <p:cNvPicPr>
            <a:picLocks noChangeAspect="1"/>
          </p:cNvPicPr>
          <p:nvPr/>
        </p:nvPicPr>
        <p:blipFill>
          <a:blip r:embed="rId2"/>
          <a:stretch>
            <a:fillRect/>
          </a:stretch>
        </p:blipFill>
        <p:spPr>
          <a:xfrm>
            <a:off x="1222217" y="2562346"/>
            <a:ext cx="2481384" cy="3207434"/>
          </a:xfrm>
          <a:prstGeom prst="rect">
            <a:avLst/>
          </a:prstGeom>
        </p:spPr>
      </p:pic>
    </p:spTree>
    <p:extLst>
      <p:ext uri="{BB962C8B-B14F-4D97-AF65-F5344CB8AC3E}">
        <p14:creationId xmlns:p14="http://schemas.microsoft.com/office/powerpoint/2010/main" val="3288148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CF99A12-AA28-6B4F-B333-B35CC3D21715}"/>
              </a:ext>
            </a:extLst>
          </p:cNvPr>
          <p:cNvSpPr>
            <a:spLocks noGrp="1"/>
          </p:cNvSpPr>
          <p:nvPr>
            <p:ph type="title"/>
          </p:nvPr>
        </p:nvSpPr>
        <p:spPr/>
        <p:txBody>
          <a:bodyPr>
            <a:normAutofit/>
          </a:bodyPr>
          <a:lstStyle/>
          <a:p>
            <a:r>
              <a:rPr lang="ar-KW" sz="4000"/>
              <a:t>أسباب الغش في المواد الغذائيه : </a:t>
            </a:r>
          </a:p>
        </p:txBody>
      </p:sp>
      <p:sp>
        <p:nvSpPr>
          <p:cNvPr id="3" name="عنصر نائب للمحتوى 2">
            <a:extLst>
              <a:ext uri="{FF2B5EF4-FFF2-40B4-BE49-F238E27FC236}">
                <a16:creationId xmlns:a16="http://schemas.microsoft.com/office/drawing/2014/main" id="{00FF0A59-E2C6-6343-8DCD-B616ABBD9570}"/>
              </a:ext>
            </a:extLst>
          </p:cNvPr>
          <p:cNvSpPr>
            <a:spLocks noGrp="1"/>
          </p:cNvSpPr>
          <p:nvPr>
            <p:ph idx="1"/>
          </p:nvPr>
        </p:nvSpPr>
        <p:spPr>
          <a:xfrm>
            <a:off x="2773599" y="2052116"/>
            <a:ext cx="7796540" cy="714530"/>
          </a:xfrm>
        </p:spPr>
        <p:txBody>
          <a:bodyPr>
            <a:noAutofit/>
          </a:bodyPr>
          <a:lstStyle/>
          <a:p>
            <a:r>
              <a:rPr lang="ar-KW" sz="2800"/>
              <a:t>قلّة الخوف من الله وضَعفُ الإيمان</a:t>
            </a:r>
            <a:br>
              <a:rPr lang="ar-KW" sz="2800"/>
            </a:br>
            <a:br>
              <a:rPr lang="ar-KW" sz="2800"/>
            </a:br>
            <a:endParaRPr lang="ar-KW" sz="2800"/>
          </a:p>
        </p:txBody>
      </p:sp>
      <p:sp>
        <p:nvSpPr>
          <p:cNvPr id="5" name="مربع نص 4">
            <a:extLst>
              <a:ext uri="{FF2B5EF4-FFF2-40B4-BE49-F238E27FC236}">
                <a16:creationId xmlns:a16="http://schemas.microsoft.com/office/drawing/2014/main" id="{D8651A26-7E71-054D-B053-E59269F9C10F}"/>
              </a:ext>
            </a:extLst>
          </p:cNvPr>
          <p:cNvSpPr txBox="1"/>
          <p:nvPr/>
        </p:nvSpPr>
        <p:spPr>
          <a:xfrm>
            <a:off x="6248400" y="2754923"/>
            <a:ext cx="4360985" cy="369332"/>
          </a:xfrm>
          <a:prstGeom prst="rect">
            <a:avLst/>
          </a:prstGeom>
          <a:noFill/>
        </p:spPr>
        <p:txBody>
          <a:bodyPr wrap="square" rtlCol="1">
            <a:spAutoFit/>
          </a:bodyPr>
          <a:lstStyle/>
          <a:p>
            <a:pPr marL="285750" indent="-285750" algn="r" defTabSz="457200" rtl="1" eaLnBrk="1" latinLnBrk="0" hangingPunct="1">
              <a:buFont typeface="Arial" panose="020B0604020202020204" pitchFamily="34" charset="0"/>
              <a:buChar char="•"/>
            </a:pPr>
            <a:endParaRPr lang="ar-KW"/>
          </a:p>
        </p:txBody>
      </p:sp>
      <p:sp>
        <p:nvSpPr>
          <p:cNvPr id="6" name="مربع نص 5">
            <a:extLst>
              <a:ext uri="{FF2B5EF4-FFF2-40B4-BE49-F238E27FC236}">
                <a16:creationId xmlns:a16="http://schemas.microsoft.com/office/drawing/2014/main" id="{EF7B071B-222E-DB42-9C81-286F8CCA6870}"/>
              </a:ext>
            </a:extLst>
          </p:cNvPr>
          <p:cNvSpPr txBox="1"/>
          <p:nvPr/>
        </p:nvSpPr>
        <p:spPr>
          <a:xfrm>
            <a:off x="6096000" y="2669677"/>
            <a:ext cx="4474139" cy="1384995"/>
          </a:xfrm>
          <a:prstGeom prst="rect">
            <a:avLst/>
          </a:prstGeom>
          <a:noFill/>
        </p:spPr>
        <p:txBody>
          <a:bodyPr wrap="square" rtlCol="1">
            <a:spAutoFit/>
          </a:bodyPr>
          <a:lstStyle/>
          <a:p>
            <a:pPr marL="285750" indent="-285750" algn="r" rtl="1">
              <a:buFont typeface="Arial" panose="020B0604020202020204" pitchFamily="34" charset="0"/>
              <a:buChar char="•"/>
            </a:pPr>
            <a:r>
              <a:rPr lang="ar-KW" sz="2800"/>
              <a:t>محبة الأموال والحِرصُ على جَمْعِها </a:t>
            </a:r>
            <a:br>
              <a:rPr lang="ar-KW" sz="2800"/>
            </a:br>
            <a:br>
              <a:rPr lang="ar-KW" sz="2800"/>
            </a:br>
            <a:endParaRPr lang="ar-KW" sz="2800"/>
          </a:p>
        </p:txBody>
      </p:sp>
      <p:sp>
        <p:nvSpPr>
          <p:cNvPr id="7" name="مربع نص 6">
            <a:extLst>
              <a:ext uri="{FF2B5EF4-FFF2-40B4-BE49-F238E27FC236}">
                <a16:creationId xmlns:a16="http://schemas.microsoft.com/office/drawing/2014/main" id="{7D1FFC83-1AB0-2441-B48E-0FE04F9A490D}"/>
              </a:ext>
            </a:extLst>
          </p:cNvPr>
          <p:cNvSpPr txBox="1"/>
          <p:nvPr/>
        </p:nvSpPr>
        <p:spPr>
          <a:xfrm>
            <a:off x="5468572" y="3448722"/>
            <a:ext cx="5251938" cy="1815882"/>
          </a:xfrm>
          <a:prstGeom prst="rect">
            <a:avLst/>
          </a:prstGeom>
          <a:noFill/>
        </p:spPr>
        <p:txBody>
          <a:bodyPr wrap="square" rtlCol="1">
            <a:spAutoFit/>
          </a:bodyPr>
          <a:lstStyle/>
          <a:p>
            <a:pPr marL="285750" indent="-285750" algn="r" rtl="1">
              <a:buFont typeface="Arial" panose="020B0604020202020204" pitchFamily="34" charset="0"/>
              <a:buChar char="•"/>
            </a:pPr>
            <a:r>
              <a:rPr lang="ar-KW" sz="2800"/>
              <a:t>عدم مُعاقبة مُرتكبي الغِشّ، وتطبيق الأحكام عليهم.</a:t>
            </a:r>
            <a:br>
              <a:rPr lang="ar-KW" sz="2800"/>
            </a:br>
            <a:br>
              <a:rPr lang="ar-KW" sz="2800"/>
            </a:br>
            <a:endParaRPr lang="ar-KW" sz="2800"/>
          </a:p>
        </p:txBody>
      </p:sp>
      <p:sp>
        <p:nvSpPr>
          <p:cNvPr id="8" name="مربع نص 7">
            <a:extLst>
              <a:ext uri="{FF2B5EF4-FFF2-40B4-BE49-F238E27FC236}">
                <a16:creationId xmlns:a16="http://schemas.microsoft.com/office/drawing/2014/main" id="{69323689-DE90-3A48-8135-53E2B67F358C}"/>
              </a:ext>
            </a:extLst>
          </p:cNvPr>
          <p:cNvSpPr txBox="1"/>
          <p:nvPr/>
        </p:nvSpPr>
        <p:spPr>
          <a:xfrm>
            <a:off x="5817003" y="4634419"/>
            <a:ext cx="5602486" cy="1384995"/>
          </a:xfrm>
          <a:prstGeom prst="rect">
            <a:avLst/>
          </a:prstGeom>
          <a:noFill/>
        </p:spPr>
        <p:txBody>
          <a:bodyPr wrap="square" rtlCol="1">
            <a:spAutoFit/>
          </a:bodyPr>
          <a:lstStyle/>
          <a:p>
            <a:pPr marL="1200150" lvl="2" indent="-285750" algn="r" rtl="1">
              <a:buFont typeface="Arial" panose="020B0604020202020204" pitchFamily="34" charset="0"/>
              <a:buChar char="•"/>
            </a:pPr>
            <a:r>
              <a:rPr lang="ar-KW" sz="2800"/>
              <a:t>عدم رضا الإنسان بما رَزقَه الله به.</a:t>
            </a:r>
            <a:br>
              <a:rPr lang="ar-KW" sz="2800"/>
            </a:br>
            <a:br>
              <a:rPr lang="ar-KW" sz="2800"/>
            </a:br>
            <a:endParaRPr lang="ar-KW" sz="2800"/>
          </a:p>
        </p:txBody>
      </p:sp>
      <p:sp>
        <p:nvSpPr>
          <p:cNvPr id="11" name="مربع نص 10">
            <a:extLst>
              <a:ext uri="{FF2B5EF4-FFF2-40B4-BE49-F238E27FC236}">
                <a16:creationId xmlns:a16="http://schemas.microsoft.com/office/drawing/2014/main" id="{5244BCE5-90B2-8947-AFF4-030CC5E8B211}"/>
              </a:ext>
            </a:extLst>
          </p:cNvPr>
          <p:cNvSpPr txBox="1"/>
          <p:nvPr/>
        </p:nvSpPr>
        <p:spPr>
          <a:xfrm>
            <a:off x="6666354" y="5351151"/>
            <a:ext cx="3903785" cy="523220"/>
          </a:xfrm>
          <a:prstGeom prst="rect">
            <a:avLst/>
          </a:prstGeom>
          <a:noFill/>
        </p:spPr>
        <p:txBody>
          <a:bodyPr wrap="square" rtlCol="1">
            <a:spAutoFit/>
          </a:bodyPr>
          <a:lstStyle/>
          <a:p>
            <a:pPr marL="285750" indent="-285750" algn="r" defTabSz="457200" rtl="1" eaLnBrk="1" latinLnBrk="0" hangingPunct="1">
              <a:buFont typeface="Arial" panose="020B0604020202020204" pitchFamily="34" charset="0"/>
              <a:buChar char="•"/>
            </a:pPr>
            <a:r>
              <a:rPr lang="ar-KW" sz="2800"/>
              <a:t>عدم مراقبة الأسعار</a:t>
            </a:r>
          </a:p>
        </p:txBody>
      </p:sp>
      <p:pic>
        <p:nvPicPr>
          <p:cNvPr id="4" name="صورة 8" descr="تفاحة حمراء على مقياس موازنة أزرق">
            <a:extLst>
              <a:ext uri="{FF2B5EF4-FFF2-40B4-BE49-F238E27FC236}">
                <a16:creationId xmlns:a16="http://schemas.microsoft.com/office/drawing/2014/main" id="{8C2CC02D-1EF6-DD4E-8769-252AB8DDC574}"/>
              </a:ext>
            </a:extLst>
          </p:cNvPr>
          <p:cNvPicPr>
            <a:picLocks noChangeAspect="1"/>
          </p:cNvPicPr>
          <p:nvPr/>
        </p:nvPicPr>
        <p:blipFill>
          <a:blip r:embed="rId2"/>
          <a:stretch>
            <a:fillRect/>
          </a:stretch>
        </p:blipFill>
        <p:spPr>
          <a:xfrm>
            <a:off x="1072765" y="3782821"/>
            <a:ext cx="4175025" cy="2783350"/>
          </a:xfrm>
          <a:prstGeom prst="rect">
            <a:avLst/>
          </a:prstGeom>
        </p:spPr>
      </p:pic>
    </p:spTree>
    <p:extLst>
      <p:ext uri="{BB962C8B-B14F-4D97-AF65-F5344CB8AC3E}">
        <p14:creationId xmlns:p14="http://schemas.microsoft.com/office/powerpoint/2010/main" val="3721405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DC78678-8120-0C4C-98D4-E6BE7BF44DD4}"/>
              </a:ext>
            </a:extLst>
          </p:cNvPr>
          <p:cNvSpPr>
            <a:spLocks noGrp="1"/>
          </p:cNvSpPr>
          <p:nvPr>
            <p:ph type="title"/>
          </p:nvPr>
        </p:nvSpPr>
        <p:spPr/>
        <p:txBody>
          <a:bodyPr>
            <a:normAutofit/>
          </a:bodyPr>
          <a:lstStyle/>
          <a:p>
            <a:r>
              <a:rPr lang="ar-KW" sz="4400"/>
              <a:t>أنواع من الاحتيال في مجال الأغذية:</a:t>
            </a:r>
          </a:p>
        </p:txBody>
      </p:sp>
      <p:sp>
        <p:nvSpPr>
          <p:cNvPr id="3" name="عنصر نائب للمحتوى 2">
            <a:extLst>
              <a:ext uri="{FF2B5EF4-FFF2-40B4-BE49-F238E27FC236}">
                <a16:creationId xmlns:a16="http://schemas.microsoft.com/office/drawing/2014/main" id="{4AC2203B-FCC0-7B45-869D-13EF9756D02B}"/>
              </a:ext>
            </a:extLst>
          </p:cNvPr>
          <p:cNvSpPr>
            <a:spLocks noGrp="1"/>
          </p:cNvSpPr>
          <p:nvPr>
            <p:ph idx="1"/>
          </p:nvPr>
        </p:nvSpPr>
        <p:spPr>
          <a:xfrm>
            <a:off x="2773599" y="2052116"/>
            <a:ext cx="8234370" cy="1699269"/>
          </a:xfrm>
        </p:spPr>
        <p:txBody>
          <a:bodyPr>
            <a:noAutofit/>
          </a:bodyPr>
          <a:lstStyle/>
          <a:p>
            <a:r>
              <a:rPr lang="ar-KW" sz="3200" b="1"/>
              <a:t>بيع  الأغذية غير الصالحة للاستهلاك</a:t>
            </a:r>
            <a:r>
              <a:rPr lang="ar-KW" sz="3200"/>
              <a:t> - يشمل ذلك بيع المنتجات الحيوانية غير معروفة المصدر أو إعادة وضع بطاقة تعريف على المنتجات المنتهية الصلاحية.</a:t>
            </a:r>
          </a:p>
        </p:txBody>
      </p:sp>
      <p:sp>
        <p:nvSpPr>
          <p:cNvPr id="4" name="مربع نص 3">
            <a:extLst>
              <a:ext uri="{FF2B5EF4-FFF2-40B4-BE49-F238E27FC236}">
                <a16:creationId xmlns:a16="http://schemas.microsoft.com/office/drawing/2014/main" id="{04A0DFA5-751A-0146-A2A9-C2B86EDB31FB}"/>
              </a:ext>
            </a:extLst>
          </p:cNvPr>
          <p:cNvSpPr txBox="1"/>
          <p:nvPr/>
        </p:nvSpPr>
        <p:spPr>
          <a:xfrm>
            <a:off x="3281240" y="3918216"/>
            <a:ext cx="7549662" cy="2554545"/>
          </a:xfrm>
          <a:prstGeom prst="rect">
            <a:avLst/>
          </a:prstGeom>
          <a:noFill/>
        </p:spPr>
        <p:txBody>
          <a:bodyPr wrap="square" rtlCol="1">
            <a:spAutoFit/>
          </a:bodyPr>
          <a:lstStyle/>
          <a:p>
            <a:pPr marL="285750" indent="-285750" algn="r" rtl="1">
              <a:buFont typeface="Arial" panose="020B0604020202020204" pitchFamily="34" charset="0"/>
              <a:buChar char="•"/>
            </a:pPr>
            <a:r>
              <a:rPr lang="ar-KW" sz="3200" b="1"/>
              <a:t>زيادة حجم الأغذية، وتعديل محتوياتها، والاستبدال بمكوناتها، ووضع بطاقات تعريف كاذبة عليها</a:t>
            </a:r>
            <a:r>
              <a:rPr lang="ar-KW" sz="3200"/>
              <a:t> - يشمل ذلك الاستعاضة عن الغذاء الكامل أو محتوياته ببدائل أقل كلفة، يمكن أن تكون ضارة، أو وضع بطاقات تعريف كاذبة بخصوص جودة المكونات أو مصدرها.</a:t>
            </a:r>
          </a:p>
        </p:txBody>
      </p:sp>
      <p:pic>
        <p:nvPicPr>
          <p:cNvPr id="5" name="صورة 5">
            <a:extLst>
              <a:ext uri="{FF2B5EF4-FFF2-40B4-BE49-F238E27FC236}">
                <a16:creationId xmlns:a16="http://schemas.microsoft.com/office/drawing/2014/main" id="{28E3CEFE-F743-9C42-A299-54A50F341D65}"/>
              </a:ext>
            </a:extLst>
          </p:cNvPr>
          <p:cNvPicPr>
            <a:picLocks noChangeAspect="1"/>
          </p:cNvPicPr>
          <p:nvPr/>
        </p:nvPicPr>
        <p:blipFill>
          <a:blip r:embed="rId2"/>
          <a:stretch>
            <a:fillRect/>
          </a:stretch>
        </p:blipFill>
        <p:spPr>
          <a:xfrm>
            <a:off x="0" y="2901749"/>
            <a:ext cx="3319196" cy="2416375"/>
          </a:xfrm>
          <a:prstGeom prst="rect">
            <a:avLst/>
          </a:prstGeom>
        </p:spPr>
      </p:pic>
    </p:spTree>
    <p:extLst>
      <p:ext uri="{BB962C8B-B14F-4D97-AF65-F5344CB8AC3E}">
        <p14:creationId xmlns:p14="http://schemas.microsoft.com/office/powerpoint/2010/main" val="2662156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7C187A1-B87C-8147-8DFC-897908C1B658}"/>
              </a:ext>
            </a:extLst>
          </p:cNvPr>
          <p:cNvSpPr>
            <a:spLocks noGrp="1"/>
          </p:cNvSpPr>
          <p:nvPr>
            <p:ph type="title"/>
          </p:nvPr>
        </p:nvSpPr>
        <p:spPr/>
        <p:txBody>
          <a:bodyPr>
            <a:noAutofit/>
          </a:bodyPr>
          <a:lstStyle/>
          <a:p>
            <a:r>
              <a:rPr lang="ar-KW" sz="4000"/>
              <a:t>احصائيات الأمم المتحدة سنوياً بسبب تلوث الغذاء : </a:t>
            </a:r>
          </a:p>
        </p:txBody>
      </p:sp>
      <p:sp>
        <p:nvSpPr>
          <p:cNvPr id="7" name="مربع نص 6">
            <a:extLst>
              <a:ext uri="{FF2B5EF4-FFF2-40B4-BE49-F238E27FC236}">
                <a16:creationId xmlns:a16="http://schemas.microsoft.com/office/drawing/2014/main" id="{6B07E065-4283-1A42-9D0E-FD03ECE8D080}"/>
              </a:ext>
            </a:extLst>
          </p:cNvPr>
          <p:cNvSpPr txBox="1"/>
          <p:nvPr/>
        </p:nvSpPr>
        <p:spPr>
          <a:xfrm>
            <a:off x="2907323" y="1720441"/>
            <a:ext cx="7662816" cy="954107"/>
          </a:xfrm>
          <a:prstGeom prst="rect">
            <a:avLst/>
          </a:prstGeom>
          <a:noFill/>
        </p:spPr>
        <p:txBody>
          <a:bodyPr wrap="square" rtlCol="1">
            <a:spAutoFit/>
          </a:bodyPr>
          <a:lstStyle/>
          <a:p>
            <a:pPr marL="285750" indent="-285750" algn="ctr" defTabSz="457200" rtl="1" eaLnBrk="1" latinLnBrk="0" hangingPunct="1">
              <a:buFont typeface="Arial" panose="020B0604020202020204" pitchFamily="34" charset="0"/>
              <a:buChar char="•"/>
            </a:pPr>
            <a:r>
              <a:rPr lang="ar-KW" sz="2800"/>
              <a:t>[ ٦٠٠ ] مليون شخص في مختلف دول العالم يعانون أمراضاً بسبب تناول الطعام الملوث بالسموم والكيميائيات والبكتريا </a:t>
            </a:r>
          </a:p>
        </p:txBody>
      </p:sp>
      <p:sp>
        <p:nvSpPr>
          <p:cNvPr id="8" name="مربع نص 7">
            <a:extLst>
              <a:ext uri="{FF2B5EF4-FFF2-40B4-BE49-F238E27FC236}">
                <a16:creationId xmlns:a16="http://schemas.microsoft.com/office/drawing/2014/main" id="{955DFB01-7BB6-D640-BAF1-B97B12657345}"/>
              </a:ext>
            </a:extLst>
          </p:cNvPr>
          <p:cNvSpPr txBox="1"/>
          <p:nvPr/>
        </p:nvSpPr>
        <p:spPr>
          <a:xfrm>
            <a:off x="3969643" y="3247997"/>
            <a:ext cx="6729046" cy="954107"/>
          </a:xfrm>
          <a:prstGeom prst="rect">
            <a:avLst/>
          </a:prstGeom>
          <a:noFill/>
        </p:spPr>
        <p:txBody>
          <a:bodyPr wrap="square" rtlCol="1">
            <a:spAutoFit/>
          </a:bodyPr>
          <a:lstStyle/>
          <a:p>
            <a:pPr marL="285750" indent="-285750" algn="ctr" defTabSz="457200" rtl="1" eaLnBrk="1" latinLnBrk="0" hangingPunct="1">
              <a:buFont typeface="Arial" panose="020B0604020202020204" pitchFamily="34" charset="0"/>
              <a:buChar char="•"/>
            </a:pPr>
            <a:r>
              <a:rPr lang="ar-KW" sz="2800"/>
              <a:t>[ ٥٥٠ ] مليون شخص أصيبوا بالتسسم الغذائي عام ٢٠١٦ </a:t>
            </a:r>
          </a:p>
        </p:txBody>
      </p:sp>
      <p:sp>
        <p:nvSpPr>
          <p:cNvPr id="9" name="مربع نص 8">
            <a:extLst>
              <a:ext uri="{FF2B5EF4-FFF2-40B4-BE49-F238E27FC236}">
                <a16:creationId xmlns:a16="http://schemas.microsoft.com/office/drawing/2014/main" id="{CD224E78-AC26-2E46-9E2D-F4DC5199E02C}"/>
              </a:ext>
            </a:extLst>
          </p:cNvPr>
          <p:cNvSpPr txBox="1"/>
          <p:nvPr/>
        </p:nvSpPr>
        <p:spPr>
          <a:xfrm>
            <a:off x="4000330" y="4298499"/>
            <a:ext cx="6729046" cy="954107"/>
          </a:xfrm>
          <a:prstGeom prst="rect">
            <a:avLst/>
          </a:prstGeom>
          <a:noFill/>
        </p:spPr>
        <p:txBody>
          <a:bodyPr wrap="square" rtlCol="1">
            <a:spAutoFit/>
          </a:bodyPr>
          <a:lstStyle/>
          <a:p>
            <a:pPr marL="285750" indent="-285750" algn="r" defTabSz="457200" rtl="1" eaLnBrk="1" latinLnBrk="0" hangingPunct="1">
              <a:buFont typeface="Arial" panose="020B0604020202020204" pitchFamily="34" charset="0"/>
              <a:buChar char="•"/>
            </a:pPr>
            <a:r>
              <a:rPr lang="ar-KW" sz="2800"/>
              <a:t>[ ٢٢٠ ] مليون عدد الأطفال المعرضين لخطر الاسهال عن تلوث الغذاء </a:t>
            </a:r>
          </a:p>
        </p:txBody>
      </p:sp>
      <p:sp>
        <p:nvSpPr>
          <p:cNvPr id="10" name="مربع نص 9">
            <a:extLst>
              <a:ext uri="{FF2B5EF4-FFF2-40B4-BE49-F238E27FC236}">
                <a16:creationId xmlns:a16="http://schemas.microsoft.com/office/drawing/2014/main" id="{021B3FA8-41EA-A74B-B5F7-FD6CD8833098}"/>
              </a:ext>
            </a:extLst>
          </p:cNvPr>
          <p:cNvSpPr txBox="1"/>
          <p:nvPr/>
        </p:nvSpPr>
        <p:spPr>
          <a:xfrm>
            <a:off x="4336317" y="5357446"/>
            <a:ext cx="6631184" cy="1384995"/>
          </a:xfrm>
          <a:prstGeom prst="rect">
            <a:avLst/>
          </a:prstGeom>
          <a:noFill/>
        </p:spPr>
        <p:txBody>
          <a:bodyPr wrap="square" rtlCol="1">
            <a:spAutoFit/>
          </a:bodyPr>
          <a:lstStyle/>
          <a:p>
            <a:pPr marL="285750" indent="-285750" algn="ctr" defTabSz="457200" rtl="1" eaLnBrk="1" latinLnBrk="0" hangingPunct="1">
              <a:buFont typeface="Arial" panose="020B0604020202020204" pitchFamily="34" charset="0"/>
              <a:buChar char="•"/>
            </a:pPr>
            <a:r>
              <a:rPr lang="ar-KW" sz="2800"/>
              <a:t>[ ٤٢٠ ] ألف وفاة سنوياً بسبب تلوث الغذاء وثلث الأطفال دون الخامسة يشكلون ثلث مجموع الوفيات الناجمة عن تناول الطعام الملوث </a:t>
            </a:r>
          </a:p>
        </p:txBody>
      </p:sp>
      <p:pic>
        <p:nvPicPr>
          <p:cNvPr id="15" name="صورة 14">
            <a:extLst>
              <a:ext uri="{FF2B5EF4-FFF2-40B4-BE49-F238E27FC236}">
                <a16:creationId xmlns:a16="http://schemas.microsoft.com/office/drawing/2014/main" id="{685BDA49-E7E1-EB43-B5EC-56E293E3ADAA}"/>
              </a:ext>
            </a:extLst>
          </p:cNvPr>
          <p:cNvPicPr>
            <a:picLocks noChangeAspect="1"/>
          </p:cNvPicPr>
          <p:nvPr/>
        </p:nvPicPr>
        <p:blipFill>
          <a:blip r:embed="rId2"/>
          <a:stretch>
            <a:fillRect/>
          </a:stretch>
        </p:blipFill>
        <p:spPr>
          <a:xfrm>
            <a:off x="0" y="2650811"/>
            <a:ext cx="4098192" cy="2341824"/>
          </a:xfrm>
          <a:prstGeom prst="rect">
            <a:avLst/>
          </a:prstGeom>
        </p:spPr>
      </p:pic>
    </p:spTree>
    <p:extLst>
      <p:ext uri="{BB962C8B-B14F-4D97-AF65-F5344CB8AC3E}">
        <p14:creationId xmlns:p14="http://schemas.microsoft.com/office/powerpoint/2010/main" val="2095255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722F0272-3878-4604-AA91-01CA8F08DE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3" name="Picture 42">
            <a:extLst>
              <a:ext uri="{FF2B5EF4-FFF2-40B4-BE49-F238E27FC236}">
                <a16:creationId xmlns:a16="http://schemas.microsoft.com/office/drawing/2014/main" id="{1F60EAEC-22E3-4448-8F0A-9ADAA793A9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5" name="Rectangle 44">
            <a:extLst>
              <a:ext uri="{FF2B5EF4-FFF2-40B4-BE49-F238E27FC236}">
                <a16:creationId xmlns:a16="http://schemas.microsoft.com/office/drawing/2014/main" id="{355E0F90-3FFF-4E04-B3C8-3C969A415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 name="Rectangle 46">
            <a:extLst>
              <a:ext uri="{FF2B5EF4-FFF2-40B4-BE49-F238E27FC236}">
                <a16:creationId xmlns:a16="http://schemas.microsoft.com/office/drawing/2014/main" id="{EC63A4EF-A033-4ED0-9EB6-6E1A8D264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 name="Rectangle 48">
            <a:extLst>
              <a:ext uri="{FF2B5EF4-FFF2-40B4-BE49-F238E27FC236}">
                <a16:creationId xmlns:a16="http://schemas.microsoft.com/office/drawing/2014/main" id="{964965EE-80F2-417F-9652-5BFF14DA7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 name="Rectangle 50">
            <a:extLst>
              <a:ext uri="{FF2B5EF4-FFF2-40B4-BE49-F238E27FC236}">
                <a16:creationId xmlns:a16="http://schemas.microsoft.com/office/drawing/2014/main" id="{AA3C9611-CFD7-4C23-A8F2-00E7865A5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 name="Rectangle 52">
            <a:extLst>
              <a:ext uri="{FF2B5EF4-FFF2-40B4-BE49-F238E27FC236}">
                <a16:creationId xmlns:a16="http://schemas.microsoft.com/office/drawing/2014/main" id="{9A926BDB-98EF-43B0-A66B-1A6EF8FB2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0FADDEF-2C10-4B0B-868E-6A655B67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538555" cy="5897880"/>
          </a:xfrm>
          <a:prstGeom prst="rect">
            <a:avLst/>
          </a:prstGeom>
          <a:solidFill>
            <a:srgbClr val="FFFFFF"/>
          </a:solidFill>
          <a:ln w="22225">
            <a:solidFill>
              <a:srgbClr val="FFAD89"/>
            </a:solidFill>
            <a:miter lim="800000"/>
          </a:ln>
          <a:effectLst>
            <a:outerShdw blurRad="762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صورة 5">
            <a:extLst>
              <a:ext uri="{FF2B5EF4-FFF2-40B4-BE49-F238E27FC236}">
                <a16:creationId xmlns:a16="http://schemas.microsoft.com/office/drawing/2014/main" id="{AFD773CF-EA6E-484E-A3AC-6142BF5A342B}"/>
              </a:ext>
            </a:extLst>
          </p:cNvPr>
          <p:cNvPicPr>
            <a:picLocks noChangeAspect="1"/>
          </p:cNvPicPr>
          <p:nvPr/>
        </p:nvPicPr>
        <p:blipFill rotWithShape="1">
          <a:blip r:embed="rId4"/>
          <a:srcRect l="9177" t="9556" r="8491" b="9283"/>
          <a:stretch/>
        </p:blipFill>
        <p:spPr>
          <a:xfrm>
            <a:off x="1241050" y="797906"/>
            <a:ext cx="3996759" cy="5253218"/>
          </a:xfrm>
          <a:prstGeom prst="rect">
            <a:avLst/>
          </a:prstGeom>
        </p:spPr>
      </p:pic>
      <p:sp>
        <p:nvSpPr>
          <p:cNvPr id="57" name="Rectangle 56">
            <a:extLst>
              <a:ext uri="{FF2B5EF4-FFF2-40B4-BE49-F238E27FC236}">
                <a16:creationId xmlns:a16="http://schemas.microsoft.com/office/drawing/2014/main" id="{38C3F280-4F7A-4FCF-9DC8-DDA3B6A05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2435" y="480060"/>
            <a:ext cx="5538554" cy="5897880"/>
          </a:xfrm>
          <a:prstGeom prst="rect">
            <a:avLst/>
          </a:prstGeom>
          <a:solidFill>
            <a:srgbClr val="FFFFFF"/>
          </a:solidFill>
          <a:ln w="22225">
            <a:solidFill>
              <a:srgbClr val="FFAD89"/>
            </a:solidFill>
            <a:miter lim="800000"/>
          </a:ln>
          <a:effectLst>
            <a:outerShdw blurRad="762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صورة 4">
            <a:extLst>
              <a:ext uri="{FF2B5EF4-FFF2-40B4-BE49-F238E27FC236}">
                <a16:creationId xmlns:a16="http://schemas.microsoft.com/office/drawing/2014/main" id="{B26CFCC1-BA5A-C145-82C4-1669E089F634}"/>
              </a:ext>
            </a:extLst>
          </p:cNvPr>
          <p:cNvPicPr>
            <a:picLocks noChangeAspect="1"/>
          </p:cNvPicPr>
          <p:nvPr/>
        </p:nvPicPr>
        <p:blipFill rotWithShape="1">
          <a:blip r:embed="rId5"/>
          <a:srcRect l="5859" t="13086" r="9765" b="8106"/>
          <a:stretch/>
        </p:blipFill>
        <p:spPr>
          <a:xfrm>
            <a:off x="6887525" y="797906"/>
            <a:ext cx="4218280" cy="5253218"/>
          </a:xfrm>
          <a:prstGeom prst="rect">
            <a:avLst/>
          </a:prstGeom>
        </p:spPr>
      </p:pic>
    </p:spTree>
    <p:extLst>
      <p:ext uri="{BB962C8B-B14F-4D97-AF65-F5344CB8AC3E}">
        <p14:creationId xmlns:p14="http://schemas.microsoft.com/office/powerpoint/2010/main" val="1184736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DE418BA-BB55-DC4F-966F-D55FF49C8CA7}"/>
              </a:ext>
            </a:extLst>
          </p:cNvPr>
          <p:cNvSpPr>
            <a:spLocks noGrp="1"/>
          </p:cNvSpPr>
          <p:nvPr>
            <p:ph type="title"/>
          </p:nvPr>
        </p:nvSpPr>
        <p:spPr/>
        <p:txBody>
          <a:bodyPr>
            <a:normAutofit/>
          </a:bodyPr>
          <a:lstStyle/>
          <a:p>
            <a:r>
              <a:rPr lang="ar-KW" sz="4000"/>
              <a:t>الآثار السلبيبه المترتبة على المجتمع : </a:t>
            </a:r>
          </a:p>
        </p:txBody>
      </p:sp>
      <p:sp>
        <p:nvSpPr>
          <p:cNvPr id="4" name="مربع نص 3">
            <a:extLst>
              <a:ext uri="{FF2B5EF4-FFF2-40B4-BE49-F238E27FC236}">
                <a16:creationId xmlns:a16="http://schemas.microsoft.com/office/drawing/2014/main" id="{1795291F-EC08-3C41-8DC0-82ED0DCDD58C}"/>
              </a:ext>
            </a:extLst>
          </p:cNvPr>
          <p:cNvSpPr txBox="1"/>
          <p:nvPr/>
        </p:nvSpPr>
        <p:spPr>
          <a:xfrm>
            <a:off x="4208585" y="2004646"/>
            <a:ext cx="6361554" cy="523220"/>
          </a:xfrm>
          <a:prstGeom prst="rect">
            <a:avLst/>
          </a:prstGeom>
          <a:noFill/>
        </p:spPr>
        <p:txBody>
          <a:bodyPr wrap="square" rtlCol="1">
            <a:spAutoFit/>
          </a:bodyPr>
          <a:lstStyle/>
          <a:p>
            <a:pPr marL="285750" indent="-285750" algn="r" defTabSz="457200" rtl="1" eaLnBrk="1" latinLnBrk="0" hangingPunct="1">
              <a:buFont typeface="Arial" panose="020B0604020202020204" pitchFamily="34" charset="0"/>
              <a:buChar char="•"/>
            </a:pPr>
            <a:r>
              <a:rPr lang="ar-KW" sz="2800"/>
              <a:t>ارتفاع حالات الوفاة وزيادة الامراض</a:t>
            </a:r>
          </a:p>
        </p:txBody>
      </p:sp>
      <p:sp>
        <p:nvSpPr>
          <p:cNvPr id="6" name="مربع نص 5">
            <a:extLst>
              <a:ext uri="{FF2B5EF4-FFF2-40B4-BE49-F238E27FC236}">
                <a16:creationId xmlns:a16="http://schemas.microsoft.com/office/drawing/2014/main" id="{815C17F7-C9FB-A643-BC26-E4FAF9B783C3}"/>
              </a:ext>
            </a:extLst>
          </p:cNvPr>
          <p:cNvSpPr txBox="1"/>
          <p:nvPr/>
        </p:nvSpPr>
        <p:spPr>
          <a:xfrm>
            <a:off x="3043924" y="2892968"/>
            <a:ext cx="7526215" cy="954107"/>
          </a:xfrm>
          <a:prstGeom prst="rect">
            <a:avLst/>
          </a:prstGeom>
          <a:noFill/>
        </p:spPr>
        <p:txBody>
          <a:bodyPr wrap="square" rtlCol="1">
            <a:spAutoFit/>
          </a:bodyPr>
          <a:lstStyle/>
          <a:p>
            <a:pPr marL="342900" indent="-342900" algn="ctr" defTabSz="457200" rtl="1" eaLnBrk="1" latinLnBrk="0" hangingPunct="1">
              <a:buFont typeface="Arial" panose="020B0604020202020204" pitchFamily="34" charset="0"/>
              <a:buChar char="•"/>
            </a:pPr>
            <a:r>
              <a:rPr lang="ar-KW" sz="2800"/>
              <a:t>أكدت الدراسات على المدى الارتباط  بين الغذاء والقدرة العقلية وان سوء التغذية يسبب تلفاً دماغياً و إعاقة الذهنية عند الأطفال</a:t>
            </a:r>
          </a:p>
        </p:txBody>
      </p:sp>
      <p:sp>
        <p:nvSpPr>
          <p:cNvPr id="7" name="مربع نص 6">
            <a:extLst>
              <a:ext uri="{FF2B5EF4-FFF2-40B4-BE49-F238E27FC236}">
                <a16:creationId xmlns:a16="http://schemas.microsoft.com/office/drawing/2014/main" id="{1D5BD190-CEEE-4840-B03E-E2320213F28D}"/>
              </a:ext>
            </a:extLst>
          </p:cNvPr>
          <p:cNvSpPr txBox="1"/>
          <p:nvPr/>
        </p:nvSpPr>
        <p:spPr>
          <a:xfrm>
            <a:off x="3627560" y="4212177"/>
            <a:ext cx="7275954" cy="954107"/>
          </a:xfrm>
          <a:prstGeom prst="rect">
            <a:avLst/>
          </a:prstGeom>
          <a:noFill/>
        </p:spPr>
        <p:txBody>
          <a:bodyPr wrap="square" rtlCol="1">
            <a:spAutoFit/>
          </a:bodyPr>
          <a:lstStyle/>
          <a:p>
            <a:pPr marL="285750" indent="-285750" algn="ctr" rtl="1">
              <a:buFont typeface="Arial" panose="020B0604020202020204" pitchFamily="34" charset="0"/>
              <a:buChar char="•"/>
            </a:pPr>
            <a:r>
              <a:rPr lang="ar-KW" sz="2800"/>
              <a:t>ضعف الحركة التجارية في الأسواق، وذلك بسبب ضعف الثقة بالمنتجات الموجودة فيها، خوفاا من التعِّرض للغش </a:t>
            </a:r>
          </a:p>
        </p:txBody>
      </p:sp>
      <p:sp>
        <p:nvSpPr>
          <p:cNvPr id="9" name="مربع نص 8">
            <a:extLst>
              <a:ext uri="{FF2B5EF4-FFF2-40B4-BE49-F238E27FC236}">
                <a16:creationId xmlns:a16="http://schemas.microsoft.com/office/drawing/2014/main" id="{F1C8DA55-7139-4249-9261-AEFAC4A2B75E}"/>
              </a:ext>
            </a:extLst>
          </p:cNvPr>
          <p:cNvSpPr txBox="1"/>
          <p:nvPr/>
        </p:nvSpPr>
        <p:spPr>
          <a:xfrm>
            <a:off x="3134137" y="5357446"/>
            <a:ext cx="7557308" cy="1384995"/>
          </a:xfrm>
          <a:prstGeom prst="rect">
            <a:avLst/>
          </a:prstGeom>
          <a:noFill/>
        </p:spPr>
        <p:txBody>
          <a:bodyPr wrap="square" rtlCol="1">
            <a:spAutoFit/>
          </a:bodyPr>
          <a:lstStyle/>
          <a:p>
            <a:pPr marL="342900" indent="-342900" algn="r" rtl="1">
              <a:buFont typeface="Arial" panose="020B0604020202020204" pitchFamily="34" charset="0"/>
              <a:buChar char="•"/>
            </a:pPr>
            <a:r>
              <a:rPr lang="ar-KW" sz="2800"/>
              <a:t>زيادة نسبة البطالة، بسبب تعِّرض الشركات الُمنتجة للمواد الغذائية للخسارة </a:t>
            </a:r>
          </a:p>
          <a:p>
            <a:pPr marL="342900" indent="-342900" algn="r" defTabSz="457200" rtl="1" eaLnBrk="1" latinLnBrk="0" hangingPunct="1">
              <a:buFont typeface="Arial" panose="020B0604020202020204" pitchFamily="34" charset="0"/>
              <a:buChar char="•"/>
            </a:pPr>
            <a:endParaRPr lang="ar-KW" sz="2800"/>
          </a:p>
        </p:txBody>
      </p:sp>
    </p:spTree>
    <p:extLst>
      <p:ext uri="{BB962C8B-B14F-4D97-AF65-F5344CB8AC3E}">
        <p14:creationId xmlns:p14="http://schemas.microsoft.com/office/powerpoint/2010/main" val="1012593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214283E-D7B4-49E9-932E-D7F2A2847F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6" name="Rectangle 15">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25DA2D5B-EC4E-4C78-8139-F36D2F2D1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5262"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a:extLst>
              <a:ext uri="{FF2B5EF4-FFF2-40B4-BE49-F238E27FC236}">
                <a16:creationId xmlns:a16="http://schemas.microsoft.com/office/drawing/2014/main" id="{D4AAACE2-9C9E-468F-8297-EF7B5E55F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AB88FD1C-B851-4A4C-A2B3-A8ABD908B837}"/>
              </a:ext>
            </a:extLst>
          </p:cNvPr>
          <p:cNvSpPr>
            <a:spLocks noGrp="1"/>
          </p:cNvSpPr>
          <p:nvPr>
            <p:ph type="title"/>
          </p:nvPr>
        </p:nvSpPr>
        <p:spPr>
          <a:xfrm>
            <a:off x="1673318" y="1550971"/>
            <a:ext cx="2946020" cy="3996427"/>
          </a:xfrm>
        </p:spPr>
        <p:txBody>
          <a:bodyPr vert="horz" lIns="91440" tIns="45720" rIns="91440" bIns="45720" rtlCol="0" anchor="ctr">
            <a:normAutofit/>
          </a:bodyPr>
          <a:lstStyle/>
          <a:p>
            <a:pPr algn="ctr"/>
            <a:r>
              <a:rPr lang="en-US" sz="3600"/>
              <a:t>حلول لمحاربة الغش في المواد الغذائية :</a:t>
            </a:r>
          </a:p>
        </p:txBody>
      </p:sp>
      <p:sp>
        <p:nvSpPr>
          <p:cNvPr id="7" name="مربع نص 6">
            <a:extLst>
              <a:ext uri="{FF2B5EF4-FFF2-40B4-BE49-F238E27FC236}">
                <a16:creationId xmlns:a16="http://schemas.microsoft.com/office/drawing/2014/main" id="{7E67AE90-C5EE-A142-82F5-AC85A49B9846}"/>
              </a:ext>
            </a:extLst>
          </p:cNvPr>
          <p:cNvSpPr txBox="1"/>
          <p:nvPr/>
        </p:nvSpPr>
        <p:spPr>
          <a:xfrm>
            <a:off x="5355289" y="2074848"/>
            <a:ext cx="6131451" cy="4454554"/>
          </a:xfrm>
          <a:prstGeom prst="rect">
            <a:avLst/>
          </a:prstGeom>
        </p:spPr>
        <p:txBody>
          <a:bodyPr vert="horz" lIns="91440" tIns="45720" rIns="91440" bIns="45720" rtlCol="0" anchor="ctr">
            <a:noAutofit/>
          </a:bodyPr>
          <a:lstStyle/>
          <a:p>
            <a:pPr marL="342900" indent="-342900" algn="r" defTabSz="914400" rtl="1">
              <a:lnSpc>
                <a:spcPct val="120000"/>
              </a:lnSpc>
              <a:spcAft>
                <a:spcPts val="600"/>
              </a:spcAft>
              <a:buClr>
                <a:schemeClr val="accent6"/>
              </a:buClr>
              <a:buSzPct val="90000"/>
              <a:buFont typeface="Wingdings" panose="05000000000000000000" pitchFamily="2" charset="2"/>
              <a:buChar char="§"/>
            </a:pPr>
            <a:r>
              <a:rPr lang="en-US" sz="3000"/>
              <a:t>الخوف من الله والمراقبة الذاتية و إحياء الوازع الديني </a:t>
            </a:r>
          </a:p>
          <a:p>
            <a:pPr marL="342900" indent="-342900" algn="r" defTabSz="914400" rtl="1">
              <a:lnSpc>
                <a:spcPct val="120000"/>
              </a:lnSpc>
              <a:spcAft>
                <a:spcPts val="600"/>
              </a:spcAft>
              <a:buClr>
                <a:schemeClr val="accent6"/>
              </a:buClr>
              <a:buSzPct val="90000"/>
              <a:buFont typeface="Wingdings" panose="05000000000000000000" pitchFamily="2" charset="2"/>
              <a:buChar char="§"/>
            </a:pPr>
            <a:r>
              <a:rPr lang="en-US" sz="3000"/>
              <a:t>نشر الوعي الاستهلاكي بين أفراد و المجتمع</a:t>
            </a:r>
          </a:p>
          <a:p>
            <a:pPr marL="342900" indent="-342900" algn="r" defTabSz="914400" rtl="1">
              <a:lnSpc>
                <a:spcPct val="120000"/>
              </a:lnSpc>
              <a:spcAft>
                <a:spcPts val="600"/>
              </a:spcAft>
              <a:buClr>
                <a:schemeClr val="accent6"/>
              </a:buClr>
              <a:buSzPct val="90000"/>
              <a:buFont typeface="Wingdings" panose="05000000000000000000" pitchFamily="2" charset="2"/>
              <a:buChar char="§"/>
            </a:pPr>
            <a:r>
              <a:rPr lang="en-US" sz="3000"/>
              <a:t>التعاون التام مع الأجهزة الرقابية للإبلاغ عن أي حالات الغش </a:t>
            </a:r>
          </a:p>
          <a:p>
            <a:pPr marL="342900" indent="-342900" algn="r" defTabSz="914400" rtl="1">
              <a:lnSpc>
                <a:spcPct val="120000"/>
              </a:lnSpc>
              <a:spcAft>
                <a:spcPts val="600"/>
              </a:spcAft>
              <a:buClr>
                <a:schemeClr val="accent6"/>
              </a:buClr>
              <a:buSzPct val="90000"/>
              <a:buFont typeface="Wingdings" panose="05000000000000000000" pitchFamily="2" charset="2"/>
              <a:buChar char="§"/>
            </a:pPr>
            <a:r>
              <a:rPr lang="en-US" sz="3000"/>
              <a:t>التشهير بتجار الأغذية والسلع الفاسدة لحماية المجتمع من أضرارهم </a:t>
            </a:r>
          </a:p>
          <a:p>
            <a:pPr marL="342900" indent="-342900" algn="r" defTabSz="914400" rtl="1">
              <a:lnSpc>
                <a:spcPct val="120000"/>
              </a:lnSpc>
              <a:spcAft>
                <a:spcPts val="600"/>
              </a:spcAft>
              <a:buClr>
                <a:schemeClr val="accent6"/>
              </a:buClr>
              <a:buSzPct val="90000"/>
              <a:buFont typeface="Wingdings" panose="05000000000000000000" pitchFamily="2" charset="2"/>
              <a:buChar char="§"/>
            </a:pPr>
            <a:r>
              <a:rPr lang="en-US" sz="3000"/>
              <a:t>عقوبات صارمة تضمنن غرامات مالية والسجن </a:t>
            </a:r>
          </a:p>
          <a:p>
            <a:pPr marL="342900" indent="-342900" algn="r" defTabSz="914400" rtl="1">
              <a:lnSpc>
                <a:spcPct val="120000"/>
              </a:lnSpc>
              <a:spcAft>
                <a:spcPts val="600"/>
              </a:spcAft>
              <a:buClr>
                <a:schemeClr val="accent6"/>
              </a:buClr>
              <a:buSzPct val="90000"/>
              <a:buFont typeface="Wingdings" panose="05000000000000000000" pitchFamily="2" charset="2"/>
              <a:buChar char="§"/>
            </a:pPr>
            <a:r>
              <a:rPr lang="en-US" sz="3000"/>
              <a:t>الإخلاص في العمل وعدم الشجع والطمع </a:t>
            </a:r>
          </a:p>
          <a:p>
            <a:pPr marL="342900" indent="-342900" algn="r" defTabSz="914400" rtl="1">
              <a:lnSpc>
                <a:spcPct val="120000"/>
              </a:lnSpc>
              <a:spcAft>
                <a:spcPts val="600"/>
              </a:spcAft>
              <a:buClr>
                <a:schemeClr val="accent6"/>
              </a:buClr>
              <a:buSzPct val="90000"/>
              <a:buFont typeface="Wingdings" panose="05000000000000000000" pitchFamily="2" charset="2"/>
              <a:buChar char="§"/>
            </a:pPr>
            <a:endParaRPr lang="en-US" sz="3000"/>
          </a:p>
          <a:p>
            <a:pPr marL="342900" indent="-342900" algn="r" defTabSz="914400" rtl="1">
              <a:lnSpc>
                <a:spcPct val="120000"/>
              </a:lnSpc>
              <a:spcAft>
                <a:spcPts val="600"/>
              </a:spcAft>
              <a:buClr>
                <a:schemeClr val="accent6"/>
              </a:buClr>
              <a:buSzPct val="90000"/>
              <a:buFont typeface="Wingdings" panose="05000000000000000000" pitchFamily="2" charset="2"/>
              <a:buChar char="§"/>
            </a:pPr>
            <a:endParaRPr lang="en-US" sz="3000"/>
          </a:p>
          <a:p>
            <a:pPr marL="342900" indent="-342900" algn="r" defTabSz="914400" rtl="1">
              <a:lnSpc>
                <a:spcPct val="120000"/>
              </a:lnSpc>
              <a:spcAft>
                <a:spcPts val="600"/>
              </a:spcAft>
              <a:buClr>
                <a:schemeClr val="accent6"/>
              </a:buClr>
              <a:buSzPct val="90000"/>
              <a:buFont typeface="Wingdings" panose="05000000000000000000" pitchFamily="2" charset="2"/>
              <a:buChar char="§"/>
            </a:pPr>
            <a:endParaRPr lang="en-US" sz="3000"/>
          </a:p>
        </p:txBody>
      </p:sp>
    </p:spTree>
    <p:extLst>
      <p:ext uri="{BB962C8B-B14F-4D97-AF65-F5344CB8AC3E}">
        <p14:creationId xmlns:p14="http://schemas.microsoft.com/office/powerpoint/2010/main" val="3501509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pic>
        <p:nvPicPr>
          <p:cNvPr id="12" name="Picture 11">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45489" y="-5487"/>
            <a:ext cx="12189867" cy="6858000"/>
          </a:xfrm>
          <a:prstGeom prst="rect">
            <a:avLst/>
          </a:prstGeom>
        </p:spPr>
      </p:pic>
      <p:sp>
        <p:nvSpPr>
          <p:cNvPr id="14" name="Rectangle 13">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Freeform: Shape 15">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910" y="0"/>
            <a:ext cx="786954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7960" y="764389"/>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9F073FB9-0D4B-3D46-8C90-87360B59BC65}"/>
              </a:ext>
            </a:extLst>
          </p:cNvPr>
          <p:cNvSpPr>
            <a:spLocks noGrp="1"/>
          </p:cNvSpPr>
          <p:nvPr>
            <p:ph type="title"/>
          </p:nvPr>
        </p:nvSpPr>
        <p:spPr>
          <a:xfrm>
            <a:off x="2611808" y="808056"/>
            <a:ext cx="7958331" cy="1530542"/>
          </a:xfrm>
        </p:spPr>
        <p:txBody>
          <a:bodyPr>
            <a:normAutofit/>
          </a:bodyPr>
          <a:lstStyle/>
          <a:p>
            <a:pPr algn="r" rtl="0"/>
            <a:r>
              <a:rPr lang="ar-SA" sz="4800"/>
              <a:t>المراجع </a:t>
            </a:r>
            <a:r>
              <a:rPr lang="en-GB" sz="4800"/>
              <a:t>:-</a:t>
            </a:r>
            <a:endParaRPr lang="ar-KW" sz="4800"/>
          </a:p>
        </p:txBody>
      </p:sp>
      <p:sp>
        <p:nvSpPr>
          <p:cNvPr id="3" name="عنصر نائب للمحتوى 2">
            <a:extLst>
              <a:ext uri="{FF2B5EF4-FFF2-40B4-BE49-F238E27FC236}">
                <a16:creationId xmlns:a16="http://schemas.microsoft.com/office/drawing/2014/main" id="{89BD9EC3-C4E6-5745-9E96-9D9A1BC98871}"/>
              </a:ext>
            </a:extLst>
          </p:cNvPr>
          <p:cNvSpPr>
            <a:spLocks noGrp="1"/>
          </p:cNvSpPr>
          <p:nvPr>
            <p:ph idx="1"/>
          </p:nvPr>
        </p:nvSpPr>
        <p:spPr>
          <a:xfrm>
            <a:off x="959909" y="1817652"/>
            <a:ext cx="10314175" cy="3636184"/>
          </a:xfrm>
        </p:spPr>
        <p:txBody>
          <a:bodyPr anchor="t">
            <a:noAutofit/>
          </a:bodyPr>
          <a:lstStyle/>
          <a:p>
            <a:pPr marL="0" indent="0" rtl="1">
              <a:buNone/>
            </a:pPr>
            <a:r>
              <a:rPr lang="ar-KW" sz="2400" b="0" i="0">
                <a:effectLst/>
                <a:latin typeface="UICTFontTextStyleBody"/>
              </a:rPr>
              <a:t> </a:t>
            </a:r>
            <a:r>
              <a:rPr lang="ar-KW" sz="2400" b="0" i="0">
                <a:effectLst/>
                <a:latin typeface=".SFArabic-Regular"/>
              </a:rPr>
              <a:t>أثر</a:t>
            </a:r>
            <a:r>
              <a:rPr lang="ar-KW" sz="2400" b="0" i="0">
                <a:effectLst/>
                <a:latin typeface="UICTFontTextStyleBody"/>
              </a:rPr>
              <a:t> </a:t>
            </a:r>
            <a:r>
              <a:rPr lang="ar-KW" sz="2400" b="0" i="0">
                <a:effectLst/>
                <a:latin typeface=".SFArabic-Regular"/>
              </a:rPr>
              <a:t>التقنية</a:t>
            </a:r>
            <a:r>
              <a:rPr lang="ar-KW" sz="2400" b="0" i="0">
                <a:effectLst/>
                <a:latin typeface="UICTFontTextStyleBody"/>
              </a:rPr>
              <a:t> </a:t>
            </a:r>
            <a:r>
              <a:rPr lang="ar-KW" sz="2400" b="0" i="0">
                <a:effectLst/>
                <a:latin typeface=".SFArabic-Regular"/>
              </a:rPr>
              <a:t>الحديثة</a:t>
            </a:r>
            <a:r>
              <a:rPr lang="ar-KW" sz="2400" b="0" i="0">
                <a:effectLst/>
                <a:latin typeface="UICTFontTextStyleBody"/>
              </a:rPr>
              <a:t> </a:t>
            </a:r>
            <a:r>
              <a:rPr lang="ar-KW" sz="2400" b="0" i="0">
                <a:effectLst/>
                <a:latin typeface=".SFArabic-Regular"/>
              </a:rPr>
              <a:t>على</a:t>
            </a:r>
            <a:r>
              <a:rPr lang="ar-KW" sz="2400" b="0" i="0">
                <a:effectLst/>
                <a:latin typeface="UICTFontTextStyleBody"/>
              </a:rPr>
              <a:t> </a:t>
            </a:r>
            <a:r>
              <a:rPr lang="ar-KW" sz="2400" b="0" i="0">
                <a:effectLst/>
                <a:latin typeface=".SFArabic-Regular"/>
              </a:rPr>
              <a:t>تحقيق</a:t>
            </a:r>
            <a:r>
              <a:rPr lang="ar-KW" sz="2400" b="0" i="0">
                <a:effectLst/>
                <a:latin typeface="UICTFontTextStyleBody"/>
              </a:rPr>
              <a:t> </a:t>
            </a:r>
            <a:r>
              <a:rPr lang="ar-KW" sz="2400" b="0" i="0">
                <a:effectLst/>
                <a:latin typeface=".SFArabic-Regular"/>
              </a:rPr>
              <a:t>الأمن</a:t>
            </a:r>
            <a:r>
              <a:rPr lang="ar-KW" sz="2400" b="0" i="0">
                <a:effectLst/>
                <a:latin typeface="UICTFontTextStyleBody"/>
              </a:rPr>
              <a:t> </a:t>
            </a:r>
            <a:r>
              <a:rPr lang="ar-KW" sz="2400" b="0" i="0">
                <a:effectLst/>
                <a:latin typeface=".SFArabic-Regular"/>
              </a:rPr>
              <a:t>من</a:t>
            </a:r>
            <a:r>
              <a:rPr lang="ar-KW" sz="2400" b="0" i="0">
                <a:effectLst/>
                <a:latin typeface="UICTFontTextStyleBody"/>
              </a:rPr>
              <a:t> </a:t>
            </a:r>
            <a:r>
              <a:rPr lang="ar-KW" sz="2400" b="0" i="0">
                <a:effectLst/>
                <a:latin typeface=".SFArabic-Regular"/>
              </a:rPr>
              <a:t>الحيف</a:t>
            </a:r>
            <a:r>
              <a:rPr lang="ar-KW" sz="2400" b="0" i="0">
                <a:effectLst/>
                <a:latin typeface="UICTFontTextStyleBody"/>
              </a:rPr>
              <a:t> </a:t>
            </a:r>
            <a:r>
              <a:rPr lang="ar-KW" sz="2400" b="0" i="0">
                <a:effectLst/>
                <a:latin typeface=".SFArabic-Regular"/>
              </a:rPr>
              <a:t>عند</a:t>
            </a:r>
            <a:r>
              <a:rPr lang="ar-KW" sz="2400" b="0" i="0">
                <a:effectLst/>
                <a:latin typeface="UICTFontTextStyleBody"/>
              </a:rPr>
              <a:t> </a:t>
            </a:r>
            <a:r>
              <a:rPr lang="ar-KW" sz="2400" b="0" i="0">
                <a:effectLst/>
                <a:latin typeface=".SFArabic-Regular"/>
              </a:rPr>
              <a:t>استيفاء</a:t>
            </a:r>
            <a:r>
              <a:rPr lang="ar-KW" sz="2400" b="0" i="0">
                <a:effectLst/>
                <a:latin typeface="UICTFontTextStyleBody"/>
              </a:rPr>
              <a:t> </a:t>
            </a:r>
            <a:r>
              <a:rPr lang="ar-KW" sz="2400" b="0" i="0">
                <a:effectLst/>
                <a:latin typeface=".SFArabic-Regular"/>
              </a:rPr>
              <a:t>القصاص</a:t>
            </a:r>
            <a:r>
              <a:rPr lang="ar-KW" sz="2400" b="0" i="0">
                <a:effectLst/>
                <a:latin typeface="UICTFontTextStyleBody"/>
              </a:rPr>
              <a:t> </a:t>
            </a:r>
            <a:r>
              <a:rPr lang="ar-KW" sz="2400" b="0" i="0">
                <a:effectLst/>
                <a:latin typeface=".SFArabic-Regular"/>
              </a:rPr>
              <a:t>فيما</a:t>
            </a:r>
            <a:r>
              <a:rPr lang="ar-KW" sz="2400" b="0" i="0">
                <a:effectLst/>
                <a:latin typeface="UICTFontTextStyleBody"/>
              </a:rPr>
              <a:t> </a:t>
            </a:r>
            <a:r>
              <a:rPr lang="ar-KW" sz="2400" b="0" i="0">
                <a:effectLst/>
                <a:latin typeface=".SFArabic-Regular"/>
              </a:rPr>
              <a:t>دون</a:t>
            </a:r>
            <a:r>
              <a:rPr lang="ar-KW" sz="2400" b="0" i="0">
                <a:effectLst/>
                <a:latin typeface="UICTFontTextStyleBody"/>
              </a:rPr>
              <a:t> </a:t>
            </a:r>
            <a:r>
              <a:rPr lang="ar-KW" sz="2400" b="0" i="0">
                <a:effectLst/>
                <a:latin typeface=".SFArabic-Regular"/>
              </a:rPr>
              <a:t>النفس،</a:t>
            </a:r>
            <a:r>
              <a:rPr lang="ar-KW" sz="2400" b="0" i="0">
                <a:effectLst/>
                <a:latin typeface="UICTFontTextStyleBody"/>
              </a:rPr>
              <a:t> </a:t>
            </a:r>
            <a:r>
              <a:rPr lang="ar-KW" sz="2400" b="0" i="0">
                <a:effectLst/>
                <a:latin typeface=".SFArabic-Regular"/>
              </a:rPr>
              <a:t>د</a:t>
            </a:r>
            <a:r>
              <a:rPr lang="ar-KW" sz="2400" b="0" i="0">
                <a:effectLst/>
                <a:latin typeface="UICTFontTextStyleBody"/>
              </a:rPr>
              <a:t>. </a:t>
            </a:r>
            <a:r>
              <a:rPr lang="ar-KW" sz="2400" b="0" i="0">
                <a:effectLst/>
                <a:latin typeface=".SFArabic-Regular"/>
              </a:rPr>
              <a:t>مريم</a:t>
            </a:r>
            <a:endParaRPr lang="ar-KW" sz="2400">
              <a:effectLst/>
              <a:latin typeface=".SF Arabic"/>
            </a:endParaRPr>
          </a:p>
          <a:p>
            <a:pPr marL="0" indent="0" rtl="1">
              <a:buNone/>
            </a:pPr>
            <a:r>
              <a:rPr lang="ar-KW" sz="2400" b="0" i="0">
                <a:effectLst/>
                <a:latin typeface=".SFArabic-Regular"/>
              </a:rPr>
              <a:t>العيسى،</a:t>
            </a:r>
            <a:r>
              <a:rPr lang="ar-KW" sz="2400" b="0" i="0">
                <a:effectLst/>
                <a:latin typeface="UICTFontTextStyleBody"/>
              </a:rPr>
              <a:t> </a:t>
            </a:r>
            <a:r>
              <a:rPr lang="ar-KW" sz="2400" b="0" i="0">
                <a:effectLst/>
                <a:latin typeface=".SFArabic-Regular"/>
              </a:rPr>
              <a:t>ص</a:t>
            </a:r>
            <a:r>
              <a:rPr lang="ar-KW" sz="2400" b="0" i="0">
                <a:effectLst/>
                <a:latin typeface="UICTFontTextStyleBody"/>
              </a:rPr>
              <a:t> 92. </a:t>
            </a:r>
            <a:r>
              <a:rPr lang="ar-KW" sz="2400" b="0" i="0">
                <a:effectLst/>
                <a:latin typeface=".SFArabic-Regular"/>
              </a:rPr>
              <a:t>الموقع</a:t>
            </a:r>
            <a:r>
              <a:rPr lang="ar-KW" sz="2400" b="0" i="0">
                <a:effectLst/>
                <a:latin typeface="UICTFontTextStyleBody"/>
              </a:rPr>
              <a:t> </a:t>
            </a:r>
            <a:r>
              <a:rPr lang="ar-KW" sz="2400" b="0" i="0">
                <a:effectLst/>
                <a:latin typeface=".SFArabic-Regular"/>
              </a:rPr>
              <a:t>الالكتروني</a:t>
            </a:r>
            <a:r>
              <a:rPr lang="ar-KW" sz="2400" b="0" i="0">
                <a:effectLst/>
                <a:latin typeface="UICTFontTextStyleBody"/>
              </a:rPr>
              <a:t>:</a:t>
            </a:r>
            <a:endParaRPr lang="ar-KW" sz="2400">
              <a:effectLst/>
              <a:latin typeface=".SF Arabic"/>
            </a:endParaRPr>
          </a:p>
          <a:p>
            <a:pPr marL="0" indent="0" rtl="1">
              <a:buNone/>
            </a:pPr>
            <a:r>
              <a:rPr lang="ar-KW" sz="2400" b="0" i="0">
                <a:effectLst/>
                <a:latin typeface="UICTFontTextStyleBody"/>
              </a:rPr>
              <a:t> </a:t>
            </a:r>
            <a:r>
              <a:rPr lang="en-GB" sz="2400" b="0" i="0">
                <a:effectLst/>
                <a:latin typeface="UICTFontTextStyleBody"/>
              </a:rPr>
              <a:t>https://</a:t>
            </a:r>
            <a:r>
              <a:rPr lang="en-GB" sz="2400" b="0" i="0" err="1">
                <a:effectLst/>
                <a:latin typeface="UICTFontTextStyleBody"/>
              </a:rPr>
              <a:t>shms</a:t>
            </a:r>
            <a:r>
              <a:rPr lang="en-GB" sz="2400" b="0" i="0">
                <a:effectLst/>
                <a:latin typeface="UICTFontTextStyleBody"/>
              </a:rPr>
              <a:t>-</a:t>
            </a:r>
            <a:r>
              <a:rPr lang="en-GB" sz="2400" b="0" i="0" err="1">
                <a:effectLst/>
                <a:latin typeface="UICTFontTextStyleBody"/>
              </a:rPr>
              <a:t>prod.s3.amazonaws.com</a:t>
            </a:r>
            <a:r>
              <a:rPr lang="en-GB" sz="2400" b="0" i="0">
                <a:effectLst/>
                <a:latin typeface="UICTFontTextStyleBody"/>
              </a:rPr>
              <a:t>/media/editor/140558/%</a:t>
            </a:r>
            <a:endParaRPr lang="en-GB" sz="2400">
              <a:effectLst/>
              <a:latin typeface=".AppleSystemUIFont"/>
            </a:endParaRPr>
          </a:p>
          <a:p>
            <a:pPr marL="0" indent="0" rtl="1">
              <a:buNone/>
            </a:pPr>
            <a:r>
              <a:rPr lang="ar-KW" sz="2400" b="0" i="0">
                <a:effectLst/>
                <a:latin typeface=".SFArabic-Regular"/>
              </a:rPr>
              <a:t>إجابة</a:t>
            </a:r>
            <a:r>
              <a:rPr lang="ar-KW" sz="2400" b="0" i="0">
                <a:effectLst/>
                <a:latin typeface="UICTFontTextStyleBody"/>
              </a:rPr>
              <a:t> </a:t>
            </a:r>
            <a:r>
              <a:rPr lang="ar-KW" sz="2400" b="0" i="0">
                <a:effectLst/>
                <a:latin typeface=".SFArabic-Regular"/>
              </a:rPr>
              <a:t>السائل</a:t>
            </a:r>
            <a:r>
              <a:rPr lang="ar-KW" sz="2400" b="0" i="0">
                <a:effectLst/>
                <a:latin typeface="UICTFontTextStyleBody"/>
              </a:rPr>
              <a:t> </a:t>
            </a:r>
            <a:r>
              <a:rPr lang="ar-KW" sz="2400" b="0" i="0">
                <a:effectLst/>
                <a:latin typeface=".SFArabic-Regular"/>
              </a:rPr>
              <a:t>شرح</a:t>
            </a:r>
            <a:r>
              <a:rPr lang="ar-KW" sz="2400" b="0" i="0">
                <a:effectLst/>
                <a:latin typeface="UICTFontTextStyleBody"/>
              </a:rPr>
              <a:t> </a:t>
            </a:r>
            <a:r>
              <a:rPr lang="ar-KW" sz="2400" b="0" i="0">
                <a:effectLst/>
                <a:latin typeface=".SFArabic-Regular"/>
              </a:rPr>
              <a:t>بغية</a:t>
            </a:r>
            <a:r>
              <a:rPr lang="ar-KW" sz="2400" b="0" i="0">
                <a:effectLst/>
                <a:latin typeface="UICTFontTextStyleBody"/>
              </a:rPr>
              <a:t> </a:t>
            </a:r>
            <a:r>
              <a:rPr lang="ar-KW" sz="2400" b="0" i="0">
                <a:effectLst/>
                <a:latin typeface=".SFArabic-Regular"/>
              </a:rPr>
              <a:t>الآمل،</a:t>
            </a:r>
            <a:r>
              <a:rPr lang="ar-KW" sz="2400" b="0" i="0">
                <a:effectLst/>
                <a:latin typeface="UICTFontTextStyleBody"/>
              </a:rPr>
              <a:t> </a:t>
            </a:r>
            <a:r>
              <a:rPr lang="ar-KW" sz="2400" b="0" i="0">
                <a:effectLst/>
                <a:latin typeface=".SFArabic-Regular"/>
              </a:rPr>
              <a:t>محمد</a:t>
            </a:r>
            <a:r>
              <a:rPr lang="ar-KW" sz="2400" b="0" i="0">
                <a:effectLst/>
                <a:latin typeface="UICTFontTextStyleBody"/>
              </a:rPr>
              <a:t> </a:t>
            </a:r>
            <a:r>
              <a:rPr lang="ar-KW" sz="2400" b="0" i="0">
                <a:effectLst/>
                <a:latin typeface=".SFArabic-Regular"/>
              </a:rPr>
              <a:t>بن</a:t>
            </a:r>
            <a:r>
              <a:rPr lang="ar-KW" sz="2400" b="0" i="0">
                <a:effectLst/>
                <a:latin typeface="UICTFontTextStyleBody"/>
              </a:rPr>
              <a:t> </a:t>
            </a:r>
            <a:r>
              <a:rPr lang="ar-KW" sz="2400" b="0" i="0">
                <a:effectLst/>
                <a:latin typeface=".SFArabic-Regular"/>
              </a:rPr>
              <a:t>إسماعيل</a:t>
            </a:r>
            <a:r>
              <a:rPr lang="ar-KW" sz="2400" b="0" i="0">
                <a:effectLst/>
                <a:latin typeface="UICTFontTextStyleBody"/>
              </a:rPr>
              <a:t> </a:t>
            </a:r>
            <a:r>
              <a:rPr lang="ar-KW" sz="2400" b="0" i="0">
                <a:effectLst/>
                <a:latin typeface=".SFArabic-Regular"/>
              </a:rPr>
              <a:t>الصنعاني،</a:t>
            </a:r>
            <a:r>
              <a:rPr lang="ar-KW" sz="2400" b="0" i="0">
                <a:effectLst/>
                <a:latin typeface="UICTFontTextStyleBody"/>
              </a:rPr>
              <a:t> </a:t>
            </a:r>
            <a:r>
              <a:rPr lang="ar-KW" sz="2400" b="0" i="0">
                <a:effectLst/>
                <a:latin typeface=".SFArabic-Regular"/>
              </a:rPr>
              <a:t>تحقيق</a:t>
            </a:r>
            <a:r>
              <a:rPr lang="ar-KW" sz="2400" b="0" i="0">
                <a:effectLst/>
                <a:latin typeface="UICTFontTextStyleBody"/>
              </a:rPr>
              <a:t>: </a:t>
            </a:r>
            <a:r>
              <a:rPr lang="ar-KW" sz="2400" b="0" i="0">
                <a:effectLst/>
                <a:latin typeface=".SFArabic-Regular"/>
              </a:rPr>
              <a:t>حسين</a:t>
            </a:r>
            <a:r>
              <a:rPr lang="ar-KW" sz="2400" b="0" i="0">
                <a:effectLst/>
                <a:latin typeface="UICTFontTextStyleBody"/>
              </a:rPr>
              <a:t> </a:t>
            </a:r>
            <a:r>
              <a:rPr lang="ar-KW" sz="2400" b="0" i="0">
                <a:effectLst/>
                <a:latin typeface=".SFArabic-Regular"/>
              </a:rPr>
              <a:t>بن</a:t>
            </a:r>
            <a:r>
              <a:rPr lang="ar-KW" sz="2400" b="0" i="0">
                <a:effectLst/>
                <a:latin typeface="UICTFontTextStyleBody"/>
              </a:rPr>
              <a:t> </a:t>
            </a:r>
            <a:r>
              <a:rPr lang="ar-KW" sz="2400" b="0" i="0">
                <a:effectLst/>
                <a:latin typeface=".SFArabic-Regular"/>
              </a:rPr>
              <a:t>أحمد</a:t>
            </a:r>
            <a:r>
              <a:rPr lang="ar-KW" sz="2400" b="0" i="0">
                <a:effectLst/>
                <a:latin typeface="UICTFontTextStyleBody"/>
              </a:rPr>
              <a:t> </a:t>
            </a:r>
            <a:r>
              <a:rPr lang="ar-KW" sz="2400" b="0" i="0">
                <a:effectLst/>
                <a:latin typeface=".SFArabic-Regular"/>
              </a:rPr>
              <a:t>السياغي</a:t>
            </a:r>
            <a:r>
              <a:rPr lang="ar-KW" sz="2400" b="0" i="0">
                <a:effectLst/>
                <a:latin typeface="UICTFontTextStyleBody"/>
              </a:rPr>
              <a:t> </a:t>
            </a:r>
            <a:r>
              <a:rPr lang="ar-KW" sz="2400" b="0" i="0">
                <a:effectLst/>
                <a:latin typeface=".SFArabic-Regular"/>
              </a:rPr>
              <a:t>وحسن</a:t>
            </a:r>
            <a:r>
              <a:rPr lang="ar-KW" sz="2400" b="0" i="0">
                <a:effectLst/>
                <a:latin typeface="UICTFontTextStyleBody"/>
              </a:rPr>
              <a:t> </a:t>
            </a:r>
            <a:r>
              <a:rPr lang="ar-KW" sz="2400" b="0" i="0">
                <a:effectLst/>
                <a:latin typeface=".SFArabic-Regular"/>
              </a:rPr>
              <a:t>محمد</a:t>
            </a:r>
            <a:r>
              <a:rPr lang="ar-KW" sz="2400" b="0" i="0">
                <a:effectLst/>
                <a:latin typeface="UICTFontTextStyleBody"/>
              </a:rPr>
              <a:t> </a:t>
            </a:r>
            <a:r>
              <a:rPr lang="ar-KW" sz="2400" b="0" i="0">
                <a:effectLst/>
                <a:latin typeface=".SFArabic-Regular"/>
              </a:rPr>
              <a:t>مقبولي</a:t>
            </a:r>
            <a:r>
              <a:rPr lang="ar-KW" sz="2400" b="0" i="0">
                <a:effectLst/>
                <a:latin typeface="UICTFontTextStyleBody"/>
              </a:rPr>
              <a:t> </a:t>
            </a:r>
            <a:r>
              <a:rPr lang="ar-KW" sz="2400" b="0" i="0">
                <a:effectLst/>
                <a:latin typeface=".SFArabic-Regular"/>
              </a:rPr>
              <a:t>الأهدل،</a:t>
            </a:r>
            <a:r>
              <a:rPr lang="ar-KW" sz="2400" b="0" i="0">
                <a:effectLst/>
                <a:latin typeface="UICTFontTextStyleBody"/>
              </a:rPr>
              <a:t> </a:t>
            </a:r>
            <a:r>
              <a:rPr lang="ar-KW" sz="2400" b="0" i="0">
                <a:effectLst/>
                <a:latin typeface=".SFArabic-Regular"/>
              </a:rPr>
              <a:t>بيروت،</a:t>
            </a:r>
            <a:r>
              <a:rPr lang="ar-KW" sz="2400" b="0" i="0">
                <a:effectLst/>
                <a:latin typeface="UICTFontTextStyleBody"/>
              </a:rPr>
              <a:t> </a:t>
            </a:r>
            <a:r>
              <a:rPr lang="ar-KW" sz="2400" b="0" i="0">
                <a:effectLst/>
                <a:latin typeface=".SFArabic-Regular"/>
              </a:rPr>
              <a:t>مؤسسة</a:t>
            </a:r>
            <a:r>
              <a:rPr lang="ar-KW" sz="2400" b="0" i="0">
                <a:effectLst/>
                <a:latin typeface="UICTFontTextStyleBody"/>
              </a:rPr>
              <a:t> </a:t>
            </a:r>
            <a:r>
              <a:rPr lang="ar-KW" sz="2400" b="0" i="0">
                <a:effectLst/>
                <a:latin typeface=".SFArabic-Regular"/>
              </a:rPr>
              <a:t>الرسالة،</a:t>
            </a:r>
            <a:r>
              <a:rPr lang="ar-KW" sz="2400" b="0" i="0">
                <a:effectLst/>
                <a:latin typeface="UICTFontTextStyleBody"/>
              </a:rPr>
              <a:t> </a:t>
            </a:r>
            <a:r>
              <a:rPr lang="ar-KW" sz="2400" b="0" i="0">
                <a:effectLst/>
                <a:latin typeface=".SFArabic-Regular"/>
              </a:rPr>
              <a:t>ط</a:t>
            </a:r>
            <a:r>
              <a:rPr lang="ar-KW" sz="2400" b="0" i="0">
                <a:effectLst/>
                <a:latin typeface="UICTFontTextStyleBody"/>
              </a:rPr>
              <a:t>3</a:t>
            </a:r>
            <a:r>
              <a:rPr lang="ar-KW" sz="2400" b="0" i="0">
                <a:effectLst/>
                <a:latin typeface=".SFArabic-Regular"/>
              </a:rPr>
              <a:t>،</a:t>
            </a:r>
            <a:r>
              <a:rPr lang="ar-KW" sz="2400" b="0" i="0">
                <a:effectLst/>
                <a:latin typeface="UICTFontTextStyleBody"/>
              </a:rPr>
              <a:t> 3232</a:t>
            </a:r>
            <a:r>
              <a:rPr lang="ar-KW" sz="2400" b="0" i="0">
                <a:effectLst/>
                <a:latin typeface=".SFArabic-Regular"/>
              </a:rPr>
              <a:t>م</a:t>
            </a:r>
            <a:r>
              <a:rPr lang="ar-KW" sz="2400" b="0" i="0">
                <a:effectLst/>
                <a:latin typeface="UICTFontTextStyleBody"/>
              </a:rPr>
              <a:t>.</a:t>
            </a:r>
            <a:endParaRPr lang="ar-SA" sz="2400" b="0" i="0">
              <a:effectLst/>
              <a:latin typeface="UICTFontTextStyleBody"/>
            </a:endParaRPr>
          </a:p>
          <a:p>
            <a:pPr marL="0" indent="0" rtl="1">
              <a:buNone/>
            </a:pPr>
            <a:r>
              <a:rPr lang="ar-KW" sz="2400" b="0" i="0">
                <a:effectLst/>
                <a:latin typeface=".SFArabic-Regular"/>
              </a:rPr>
              <a:t>وزارة</a:t>
            </a:r>
            <a:r>
              <a:rPr lang="ar-KW" sz="2400" b="0" i="0">
                <a:effectLst/>
                <a:latin typeface="UICTFontTextStyleBody"/>
              </a:rPr>
              <a:t> </a:t>
            </a:r>
            <a:r>
              <a:rPr lang="ar-KW" sz="2400" b="0" i="0">
                <a:effectLst/>
                <a:latin typeface=".SFArabic-Regular"/>
              </a:rPr>
              <a:t>الصحة</a:t>
            </a:r>
            <a:r>
              <a:rPr lang="ar-KW" sz="2400" b="0" i="0">
                <a:effectLst/>
                <a:latin typeface="UICTFontTextStyleBody"/>
              </a:rPr>
              <a:t> </a:t>
            </a:r>
            <a:r>
              <a:rPr lang="ar-KW" sz="2400" b="0" i="0">
                <a:effectLst/>
                <a:latin typeface=".SFArabic-Regular"/>
              </a:rPr>
              <a:t>وكالة</a:t>
            </a:r>
            <a:r>
              <a:rPr lang="ar-KW" sz="2400" b="0" i="0">
                <a:effectLst/>
                <a:latin typeface="UICTFontTextStyleBody"/>
              </a:rPr>
              <a:t> </a:t>
            </a:r>
            <a:r>
              <a:rPr lang="ar-KW" sz="2400" b="0" i="0">
                <a:effectLst/>
                <a:latin typeface=".SFArabic-Regular"/>
              </a:rPr>
              <a:t>الوزارة</a:t>
            </a:r>
            <a:r>
              <a:rPr lang="ar-KW" sz="2400" b="0" i="0">
                <a:effectLst/>
                <a:latin typeface="UICTFontTextStyleBody"/>
              </a:rPr>
              <a:t> </a:t>
            </a:r>
            <a:r>
              <a:rPr lang="ar-KW" sz="2400" b="0" i="0">
                <a:effectLst/>
                <a:latin typeface=".SFArabic-Regular"/>
              </a:rPr>
              <a:t>للصحة</a:t>
            </a:r>
            <a:r>
              <a:rPr lang="ar-KW" sz="2400" b="0" i="0">
                <a:effectLst/>
                <a:latin typeface="UICTFontTextStyleBody"/>
              </a:rPr>
              <a:t> </a:t>
            </a:r>
            <a:r>
              <a:rPr lang="ar-KW" sz="2400" b="0" i="0">
                <a:effectLst/>
                <a:latin typeface=".SFArabic-Regular"/>
              </a:rPr>
              <a:t>العامة</a:t>
            </a:r>
            <a:r>
              <a:rPr lang="ar-KW" sz="2400" b="0" i="0">
                <a:effectLst/>
                <a:latin typeface="UICTFontTextStyleBody"/>
              </a:rPr>
              <a:t> </a:t>
            </a:r>
            <a:r>
              <a:rPr lang="ar-KW" sz="2400" b="0" i="0">
                <a:effectLst/>
                <a:latin typeface=".SFArabic-Regular"/>
              </a:rPr>
              <a:t>الإدارة</a:t>
            </a:r>
            <a:r>
              <a:rPr lang="ar-KW" sz="2400" b="0" i="0">
                <a:effectLst/>
                <a:latin typeface="UICTFontTextStyleBody"/>
              </a:rPr>
              <a:t> </a:t>
            </a:r>
            <a:r>
              <a:rPr lang="ar-KW" sz="2400" b="0" i="0">
                <a:effectLst/>
                <a:latin typeface=".SFArabic-Regular"/>
              </a:rPr>
              <a:t>العامة</a:t>
            </a:r>
            <a:r>
              <a:rPr lang="ar-KW" sz="2400" b="0" i="0">
                <a:effectLst/>
                <a:latin typeface="UICTFontTextStyleBody"/>
              </a:rPr>
              <a:t> </a:t>
            </a:r>
            <a:r>
              <a:rPr lang="ar-KW" sz="2400" b="0" i="0">
                <a:effectLst/>
                <a:latin typeface=".SFArabic-Regular"/>
              </a:rPr>
              <a:t>لصحة</a:t>
            </a:r>
            <a:r>
              <a:rPr lang="ar-KW" sz="2400" b="0" i="0">
                <a:effectLst/>
                <a:latin typeface="UICTFontTextStyleBody"/>
              </a:rPr>
              <a:t> </a:t>
            </a:r>
            <a:r>
              <a:rPr lang="ar-KW" sz="2400" b="0" i="0">
                <a:effectLst/>
                <a:latin typeface=".SFArabic-Regular"/>
              </a:rPr>
              <a:t>البيئة</a:t>
            </a:r>
            <a:endParaRPr lang="ar-KW" sz="2400">
              <a:effectLst/>
              <a:latin typeface=".SF Arabic"/>
            </a:endParaRPr>
          </a:p>
          <a:p>
            <a:pPr marL="0" indent="0" rtl="1">
              <a:buNone/>
            </a:pPr>
            <a:r>
              <a:rPr lang="ar-KW" sz="2400" b="0" i="0">
                <a:effectLst/>
                <a:latin typeface=".SFArabic-Regular"/>
              </a:rPr>
              <a:t>التقـــرير</a:t>
            </a:r>
            <a:r>
              <a:rPr lang="ar-KW" sz="2400" b="0" i="0">
                <a:effectLst/>
                <a:latin typeface="UICTFontTextStyleBody"/>
              </a:rPr>
              <a:t> </a:t>
            </a:r>
            <a:r>
              <a:rPr lang="ar-KW" sz="2400" b="0" i="0">
                <a:effectLst/>
                <a:latin typeface=".SFArabic-Regular"/>
              </a:rPr>
              <a:t>السنوي</a:t>
            </a:r>
            <a:r>
              <a:rPr lang="ar-KW" sz="2400" b="0" i="0">
                <a:effectLst/>
                <a:latin typeface="UICTFontTextStyleBody"/>
              </a:rPr>
              <a:t> </a:t>
            </a:r>
            <a:r>
              <a:rPr lang="ar-KW" sz="2400" b="0" i="0">
                <a:effectLst/>
                <a:latin typeface=".SFArabic-Regular"/>
              </a:rPr>
              <a:t>لفاشيات</a:t>
            </a:r>
            <a:r>
              <a:rPr lang="ar-KW" sz="2400" b="0" i="0">
                <a:effectLst/>
                <a:latin typeface="UICTFontTextStyleBody"/>
              </a:rPr>
              <a:t> </a:t>
            </a:r>
            <a:r>
              <a:rPr lang="ar-KW" sz="2400" b="0" i="0">
                <a:effectLst/>
                <a:latin typeface=".SFArabic-Regular"/>
              </a:rPr>
              <a:t>الأمراض</a:t>
            </a:r>
            <a:r>
              <a:rPr lang="ar-KW" sz="2400" b="0" i="0">
                <a:effectLst/>
                <a:latin typeface="UICTFontTextStyleBody"/>
              </a:rPr>
              <a:t> </a:t>
            </a:r>
            <a:r>
              <a:rPr lang="ar-KW" sz="2400" b="0" i="0">
                <a:effectLst/>
                <a:latin typeface=".SFArabic-Regular"/>
              </a:rPr>
              <a:t>المنقولة</a:t>
            </a:r>
            <a:r>
              <a:rPr lang="ar-KW" sz="2400" b="0" i="0">
                <a:effectLst/>
                <a:latin typeface="UICTFontTextStyleBody"/>
              </a:rPr>
              <a:t> </a:t>
            </a:r>
            <a:r>
              <a:rPr lang="ar-KW" sz="2400" b="0" i="0">
                <a:effectLst/>
                <a:latin typeface=".SFArabic-Regular"/>
              </a:rPr>
              <a:t>بالغذاء</a:t>
            </a:r>
            <a:r>
              <a:rPr lang="ar-KW" sz="2400" b="0" i="0">
                <a:effectLst/>
                <a:latin typeface="UICTFontTextStyleBody"/>
              </a:rPr>
              <a:t> 2018</a:t>
            </a:r>
            <a:endParaRPr lang="ar-KW" sz="2400">
              <a:effectLst/>
              <a:latin typeface=".SF Arabic"/>
            </a:endParaRPr>
          </a:p>
          <a:p>
            <a:pPr marL="0" indent="0" rtl="1">
              <a:buNone/>
            </a:pPr>
            <a:endParaRPr lang="ar-SA" sz="2400" b="0" i="0">
              <a:effectLst/>
              <a:latin typeface="UICTFontTextStyleBody"/>
            </a:endParaRPr>
          </a:p>
          <a:p>
            <a:pPr marL="0" indent="0" rtl="1">
              <a:buNone/>
            </a:pPr>
            <a:endParaRPr lang="ar-KW" sz="2400">
              <a:effectLst/>
              <a:latin typeface=".SF Arabic"/>
            </a:endParaRPr>
          </a:p>
          <a:p>
            <a:pPr marL="0" indent="0">
              <a:buNone/>
            </a:pPr>
            <a:endParaRPr lang="ar-KW" sz="2400"/>
          </a:p>
        </p:txBody>
      </p:sp>
    </p:spTree>
    <p:extLst>
      <p:ext uri="{BB962C8B-B14F-4D97-AF65-F5344CB8AC3E}">
        <p14:creationId xmlns:p14="http://schemas.microsoft.com/office/powerpoint/2010/main" val="1355661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اديسون">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ماديسون</Template>
  <Application>Microsoft Office PowerPoint</Application>
  <PresentationFormat>شاشة عريضة</PresentationFormat>
  <Slides>11</Slides>
  <Notes>0</Notes>
  <HiddenSlides>0</HiddenSlide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ماديسون</vt:lpstr>
      <vt:lpstr>الغش في المواد الغذائية   عمل الطالبة / مريم محمد الرشيدي  إشراف الدكتور أحمد الذايدي  مقرر خطابة </vt:lpstr>
      <vt:lpstr>الغش : </vt:lpstr>
      <vt:lpstr>عرض تقديمي في PowerPoint</vt:lpstr>
      <vt:lpstr>من اشهر القضايا في عالم المواد الغذئية : </vt:lpstr>
      <vt:lpstr>أسباب الغش في المواد الغذائيه : </vt:lpstr>
      <vt:lpstr>أنواع من الاحتيال في مجال الأغذية:</vt:lpstr>
      <vt:lpstr>احصائيات الأمم المتحدة سنوياً بسبب تلوث الغذاء : </vt:lpstr>
      <vt:lpstr>عرض تقديمي في PowerPoint</vt:lpstr>
      <vt:lpstr>الآثار السلبيبه المترتبة على المجتمع : </vt:lpstr>
      <vt:lpstr>حلول لمحاربة الغش في المواد الغذائية :</vt:lpstr>
      <vt:lpstr>المراجع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الغش : </dc:title>
  <dc:creator>2182160492 Mariam Alrashidi</dc:creator>
  <cp:lastModifiedBy>2182160492 Mariam Alrashidi</cp:lastModifiedBy>
  <cp:revision>1</cp:revision>
  <dcterms:created xsi:type="dcterms:W3CDTF">2021-11-18T16:50:21Z</dcterms:created>
  <dcterms:modified xsi:type="dcterms:W3CDTF">2022-01-19T17:45:36Z</dcterms:modified>
</cp:coreProperties>
</file>