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3" r:id="rId4"/>
    <p:sldId id="258" r:id="rId5"/>
    <p:sldId id="274" r:id="rId6"/>
    <p:sldId id="267" r:id="rId7"/>
    <p:sldId id="261" r:id="rId8"/>
    <p:sldId id="270" r:id="rId9"/>
    <p:sldId id="263" r:id="rId10"/>
    <p:sldId id="265" r:id="rId11"/>
    <p:sldId id="269" r:id="rId12"/>
    <p:sldId id="271" r:id="rId13"/>
    <p:sldId id="259" r:id="rId14"/>
    <p:sldId id="260" r:id="rId15"/>
    <p:sldId id="268" r:id="rId16"/>
    <p:sldId id="262" r:id="rId17"/>
    <p:sldId id="272" r:id="rId18"/>
    <p:sldId id="264" r:id="rId19"/>
    <p:sldId id="275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73"/>
    <p:restoredTop sz="94694"/>
  </p:normalViewPr>
  <p:slideViewPr>
    <p:cSldViewPr snapToGrid="0" snapToObjects="1">
      <p:cViewPr varScale="1">
        <p:scale>
          <a:sx n="127" d="100"/>
          <a:sy n="127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AE2A-BA24-B248-97C3-2D8530C7D3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9600" dirty="0">
                <a:solidFill>
                  <a:srgbClr val="FFC000"/>
                </a:solidFill>
                <a:cs typeface="Al Bayan Plain" pitchFamily="2" charset="-78"/>
              </a:rPr>
              <a:t>مؤامرة باسم الحرية</a:t>
            </a:r>
            <a:endParaRPr lang="en-KW" sz="96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6A265-37F9-BE46-8BA8-93D4F3D8E0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KW"/>
          </a:p>
        </p:txBody>
      </p:sp>
    </p:spTree>
    <p:extLst>
      <p:ext uri="{BB962C8B-B14F-4D97-AF65-F5344CB8AC3E}">
        <p14:creationId xmlns:p14="http://schemas.microsoft.com/office/powerpoint/2010/main" val="8181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6BBC-B475-B24B-BBBF-A9315764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600" dirty="0">
                <a:solidFill>
                  <a:srgbClr val="FFC000"/>
                </a:solidFill>
                <a:latin typeface="Aldhabi" pitchFamily="2" charset="-78"/>
                <a:cs typeface="Al Bayan Plain" pitchFamily="2" charset="-78"/>
              </a:rPr>
              <a:t>المقدمة</a:t>
            </a:r>
            <a:endParaRPr lang="en-KW" sz="6600" dirty="0">
              <a:solidFill>
                <a:srgbClr val="FFC000"/>
              </a:solidFill>
              <a:latin typeface="Aldhabi" pitchFamily="2" charset="-78"/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9C9A0-B244-DE49-95C1-86CC106B1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5400" dirty="0">
                <a:cs typeface="Al Bayan Plain" pitchFamily="2" charset="-78"/>
              </a:rPr>
              <a:t>قال رسول الله صلى الله عليه وسلم:" كل مولود يولد على الفطرة فأبواه يهودانه او ينصرانه او يمجسانه "</a:t>
            </a:r>
            <a:endParaRPr lang="en-KW" sz="5400" dirty="0">
              <a:cs typeface="Al Bayan Pla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24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CE3D-62DF-A64A-ADED-0F5EF56EF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80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Content Placeholder 4" descr="A picture containing text, writing implement, stationary, pencil&#10;&#10;Description automatically generated">
            <a:extLst>
              <a:ext uri="{FF2B5EF4-FFF2-40B4-BE49-F238E27FC236}">
                <a16:creationId xmlns:a16="http://schemas.microsoft.com/office/drawing/2014/main" id="{DDFEC7D9-651E-BA4C-8D89-2AB2DA9BB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851" r="3" b="9880"/>
          <a:stretch/>
        </p:blipFill>
        <p:spPr>
          <a:xfrm>
            <a:off x="3364999" y="633229"/>
            <a:ext cx="5462001" cy="559154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98600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55EA-5C47-8D45-8C9C-E38CE7D7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dirty="0">
                <a:solidFill>
                  <a:srgbClr val="FFC000"/>
                </a:solidFill>
                <a:cs typeface="Al Bayan Plain" pitchFamily="2" charset="-78"/>
              </a:rPr>
              <a:t>من هم المثليين؟!</a:t>
            </a:r>
            <a:endParaRPr lang="en-KW" sz="60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DAC0-6D5B-5B45-89A6-953D17636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5400" dirty="0">
                <a:cs typeface="Al Bayan Plain" pitchFamily="2" charset="-78"/>
              </a:rPr>
              <a:t>هم الشواذ جنسيا.</a:t>
            </a:r>
          </a:p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5400" dirty="0">
                <a:cs typeface="Al Bayan Plain" pitchFamily="2" charset="-78"/>
              </a:rPr>
              <a:t>والشذوذ الجنسي هو ميل الرجل للرجل وميل المرأة للمرأة فيخالفون بذلك فطرتهم السليمة.</a:t>
            </a:r>
            <a:endParaRPr lang="en-KW" sz="5400" dirty="0">
              <a:cs typeface="Al Bayan Plain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CBD390-ED1B-8C47-8DEE-98218693B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23" y="1008666"/>
            <a:ext cx="257175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2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26F6-8F84-A444-9187-0EED8332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630" y="4363271"/>
            <a:ext cx="10200986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الأعلام التي ترمز للشذوذ الجنسي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069419-B83B-4E10-A3EF-91A86B5D3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738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46D31DA-9216-2B40-A943-22A65BF79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8670" y="98855"/>
            <a:ext cx="4053016" cy="3904734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040EEF4-C694-AA4F-91B9-6C0B8F28A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317" y="308919"/>
            <a:ext cx="5213603" cy="352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05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D21C-DA2E-8F49-8294-5F950BB4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KW" sz="4800" dirty="0">
                <a:solidFill>
                  <a:srgbClr val="FFC000"/>
                </a:solidFill>
                <a:effectLst/>
                <a:latin typeface="Al-Jazeera"/>
                <a:cs typeface="Al Bayan Plain" pitchFamily="2" charset="-78"/>
              </a:rPr>
              <a:t>يقوم الخطاب الداعم للمثلية الجنسية بنشر فكرة "طبيعية" الشذوذ الجنسي معتمدًا على ثلاثة محاور:</a:t>
            </a:r>
            <a:br>
              <a:rPr lang="ar-KW" sz="4800" dirty="0">
                <a:solidFill>
                  <a:srgbClr val="FFC000"/>
                </a:solidFill>
                <a:effectLst/>
                <a:latin typeface="Al-Jazeera"/>
                <a:cs typeface="Al Bayan Plain" pitchFamily="2" charset="-78"/>
              </a:rPr>
            </a:br>
            <a:endParaRPr lang="en-KW" sz="48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2ED3D-48E0-0E40-BE28-E6CBAFFC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39309"/>
            <a:ext cx="9905998" cy="4529959"/>
          </a:xfrm>
        </p:spPr>
        <p:txBody>
          <a:bodyPr>
            <a:noAutofit/>
          </a:bodyPr>
          <a:lstStyle/>
          <a:p>
            <a:pPr algn="r" rtl="1"/>
            <a:r>
              <a:rPr lang="ar-KW" sz="3600" dirty="0">
                <a:solidFill>
                  <a:schemeClr val="tx1">
                    <a:lumMod val="95000"/>
                  </a:schemeClr>
                </a:solidFill>
                <a:effectLst/>
                <a:latin typeface="Al-Jazeera"/>
                <a:cs typeface="Al Bayan Plain" pitchFamily="2" charset="-78"/>
              </a:rPr>
              <a:t>الأول هو مقارنة السلوك البشري بالسلوك الحيواني إذ أن كثيرًا من الحيوانات قد تمّت ملاحظة ممارستها لسلوك جنسي مثلي. </a:t>
            </a:r>
          </a:p>
          <a:p>
            <a:pPr algn="r" rtl="1"/>
            <a:r>
              <a:rPr lang="ar-KW" sz="3600" dirty="0">
                <a:solidFill>
                  <a:schemeClr val="tx1">
                    <a:lumMod val="95000"/>
                  </a:schemeClr>
                </a:solidFill>
                <a:effectLst/>
                <a:latin typeface="Al-Jazeera"/>
                <a:cs typeface="Al Bayan Plain" pitchFamily="2" charset="-78"/>
              </a:rPr>
              <a:t>والمحور الثاني هو الزعم بوجود كود جيني معيّن مسؤول عن الشذوذ الجنسي -والسلوك الجنسيّ بشكل عام- في الحمض النووي البشري. </a:t>
            </a:r>
          </a:p>
          <a:p>
            <a:pPr algn="r" rtl="1"/>
            <a:r>
              <a:rPr lang="ar-KW" sz="3600" dirty="0">
                <a:solidFill>
                  <a:schemeClr val="tx1">
                    <a:lumMod val="95000"/>
                  </a:schemeClr>
                </a:solidFill>
                <a:effectLst/>
                <a:latin typeface="Al-Jazeera"/>
                <a:cs typeface="Al Bayan Plain" pitchFamily="2" charset="-78"/>
              </a:rPr>
              <a:t>أما المحور الثالث فيتمحور حول أن المتغيّرات البيئية والعوامل الاجتماعية لا علاقة لها بتحديد التوجّه والهويّة الجنسية.</a:t>
            </a:r>
            <a:endParaRPr lang="en-KW" sz="3600" dirty="0">
              <a:solidFill>
                <a:schemeClr val="tx1">
                  <a:lumMod val="95000"/>
                </a:schemeClr>
              </a:solidFill>
              <a:cs typeface="Al Bayan Pla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8664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2D78-6ABA-CD4B-84E8-A520EB118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92911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ar-SA" sz="5400" dirty="0">
                <a:cs typeface="Al Bayan Plain" pitchFamily="2" charset="-78"/>
              </a:rPr>
              <a:t> </a:t>
            </a:r>
            <a:r>
              <a:rPr lang="ar-SA" sz="5400" dirty="0">
                <a:solidFill>
                  <a:srgbClr val="FFC000"/>
                </a:solidFill>
                <a:cs typeface="Al Bayan Plain" pitchFamily="2" charset="-78"/>
              </a:rPr>
              <a:t>ما هي الاسباب التي تؤدي الى الوقوع في هذه الكبيرة؟</a:t>
            </a:r>
            <a:endParaRPr lang="en-KW" sz="54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6D5FB-A2C5-4E47-B608-4B244871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90847"/>
            <a:ext cx="9905998" cy="4257554"/>
          </a:xfrm>
        </p:spPr>
        <p:txBody>
          <a:bodyPr>
            <a:noAutofit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ضعف الوازع الديني.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اضطراب الاسرة فتكون الولاية فيها للنساء فيعلوا النساء على الرجال.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التقليد الاعمى.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الاعلام الغربي.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رفقاء السوء.</a:t>
            </a:r>
            <a:endParaRPr lang="en-KW" sz="4000" dirty="0">
              <a:cs typeface="Al Bayan Plain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36D9E-A220-6548-9898-427C4686B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525" y="4318001"/>
            <a:ext cx="42037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0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6EDC0-1DF5-8D44-8A24-787D941B4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>
                <a:solidFill>
                  <a:srgbClr val="FFC000"/>
                </a:solidFill>
                <a:cs typeface="Al Bayan Plain" pitchFamily="2" charset="-78"/>
              </a:rPr>
              <a:t>الأمراض التي تهدد حياة الشاذين </a:t>
            </a:r>
            <a:r>
              <a:rPr lang="ar-SA" sz="5400" dirty="0">
                <a:solidFill>
                  <a:srgbClr val="FFC000"/>
                </a:solidFill>
                <a:cs typeface="Al Bayan Plain" pitchFamily="2" charset="-78"/>
              </a:rPr>
              <a:t>جنسيا:</a:t>
            </a:r>
            <a:endParaRPr lang="en-KW" sz="54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04D5A-0F05-844C-BD52-459E9F778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None/>
            </a:pPr>
            <a:endParaRPr lang="en-KW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7ECBB03-525A-5248-A84B-C75DB33322A0}"/>
              </a:ext>
            </a:extLst>
          </p:cNvPr>
          <p:cNvSpPr/>
          <p:nvPr/>
        </p:nvSpPr>
        <p:spPr>
          <a:xfrm>
            <a:off x="2551904" y="2779987"/>
            <a:ext cx="1965435" cy="1639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>
                <a:cs typeface="Al Bayan Plain" pitchFamily="2" charset="-78"/>
              </a:rPr>
              <a:t>سرطان الشرج</a:t>
            </a:r>
            <a:endParaRPr lang="en-KW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67216F-2BC2-1B46-974F-A0273787EAE4}"/>
              </a:ext>
            </a:extLst>
          </p:cNvPr>
          <p:cNvSpPr/>
          <p:nvPr/>
        </p:nvSpPr>
        <p:spPr>
          <a:xfrm>
            <a:off x="8156026" y="4837387"/>
            <a:ext cx="1965435" cy="1639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dirty="0">
                <a:cs typeface="Al Bayan Plain" pitchFamily="2" charset="-78"/>
              </a:rPr>
              <a:t>الزهري</a:t>
            </a:r>
            <a:endParaRPr lang="en-KW" sz="3600" dirty="0">
              <a:cs typeface="Al Bayan Plain" pitchFamily="2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F7CCB-24B6-B641-9230-23AFD917F03C}"/>
              </a:ext>
            </a:extLst>
          </p:cNvPr>
          <p:cNvSpPr/>
          <p:nvPr/>
        </p:nvSpPr>
        <p:spPr>
          <a:xfrm>
            <a:off x="2551905" y="4837388"/>
            <a:ext cx="1965434" cy="1639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400" baseline="30000" dirty="0">
                <a:cs typeface="Al Bayan Plain" pitchFamily="2" charset="-78"/>
              </a:rPr>
              <a:t>الاضطرابات النفسية</a:t>
            </a:r>
            <a:endParaRPr lang="en-KW" sz="4400" baseline="30000" dirty="0">
              <a:cs typeface="Al Bayan Plain" pitchFamily="2" charset="-7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ACD51AA-899D-6947-9EB1-412742B2C4E4}"/>
              </a:ext>
            </a:extLst>
          </p:cNvPr>
          <p:cNvSpPr/>
          <p:nvPr/>
        </p:nvSpPr>
        <p:spPr>
          <a:xfrm>
            <a:off x="8156026" y="2779987"/>
            <a:ext cx="1965434" cy="1639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dirty="0">
                <a:cs typeface="Al Bayan Plain" pitchFamily="2" charset="-78"/>
              </a:rPr>
              <a:t>الإيدز</a:t>
            </a:r>
            <a:endParaRPr lang="en-KW" dirty="0"/>
          </a:p>
        </p:txBody>
      </p:sp>
    </p:spTree>
    <p:extLst>
      <p:ext uri="{BB962C8B-B14F-4D97-AF65-F5344CB8AC3E}">
        <p14:creationId xmlns:p14="http://schemas.microsoft.com/office/powerpoint/2010/main" val="158336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F8982E-02F0-4D24-85CB-98DEBCC32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71CC87-7BAF-4971-B176-5F871C90C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60" y="620720"/>
            <a:ext cx="3643674" cy="3216276"/>
          </a:xfrm>
        </p:spPr>
        <p:txBody>
          <a:bodyPr anchor="t">
            <a:noAutofit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solidFill>
                  <a:srgbClr val="00B0F0"/>
                </a:solidFill>
                <a:cs typeface="Al Bayan Plain" pitchFamily="2" charset="-78"/>
              </a:rPr>
              <a:t>دول وافقت على حقوق الشاذين جنسيا</a:t>
            </a:r>
            <a:r>
              <a:rPr lang="ar-SA" sz="4000" dirty="0"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580000" scaled="0"/>
                  <a:tileRect/>
                </a:gradFill>
                <a:cs typeface="Al Bayan Plain" pitchFamily="2" charset="-78"/>
              </a:rPr>
              <a:t>.</a:t>
            </a:r>
            <a:endParaRPr lang="ar-SA" sz="4000" dirty="0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580000" scaled="0"/>
                <a:tileRect/>
              </a:gradFill>
            </a:endParaRP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solidFill>
                  <a:srgbClr val="C00000"/>
                </a:solidFill>
                <a:cs typeface="Al Bayan Plain" pitchFamily="2" charset="-78"/>
              </a:rPr>
              <a:t>دول لم توافق على حقوق الشاذين جنسيا.</a:t>
            </a:r>
            <a:endParaRPr lang="ar-SA" sz="4000" dirty="0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580000" scaled="0"/>
                <a:tileRect/>
              </a:gradFill>
            </a:endParaRP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solidFill>
                  <a:schemeClr val="tx2">
                    <a:lumMod val="60000"/>
                    <a:lumOff val="40000"/>
                  </a:schemeClr>
                </a:solidFill>
                <a:cs typeface="Al Bayan Plain" pitchFamily="2" charset="-78"/>
              </a:rPr>
              <a:t>دول محايدة</a:t>
            </a:r>
            <a:r>
              <a:rPr lang="ar-SA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2CB72970-2D5B-4516-9F76-B1220A77B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0994" y="620720"/>
            <a:ext cx="6929447" cy="5272133"/>
          </a:xfrm>
          <a:prstGeom prst="roundRect">
            <a:avLst>
              <a:gd name="adj" fmla="val 3812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Content Placeholder 3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95318134-A8C6-9042-B417-1551FB153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626" y="1730854"/>
            <a:ext cx="5934182" cy="305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7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8B33-2A77-8342-AD1D-D61D282B3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dirty="0">
                <a:solidFill>
                  <a:srgbClr val="FFC000"/>
                </a:solidFill>
                <a:cs typeface="Al Bayan Plain" pitchFamily="2" charset="-78"/>
              </a:rPr>
              <a:t>(المثلية في الكويت)</a:t>
            </a:r>
            <a:endParaRPr lang="en-KW" sz="60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4F9D-B20D-3040-B1F7-473AF9227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None/>
            </a:pPr>
            <a:r>
              <a:rPr lang="ar-SA" sz="6000" dirty="0">
                <a:cs typeface="Al Bayan Plain" pitchFamily="2" charset="-78"/>
              </a:rPr>
              <a:t>في عام ٢٠٠٤م صرحت للأمم المتحدة ان نسبة ٦٪ من المصابين  بفيروس نقص المناعة البشرية بسبب انتقال العدوى نتيجة الاتصال بين الشاذين جنسيا.</a:t>
            </a:r>
          </a:p>
        </p:txBody>
      </p:sp>
    </p:spTree>
    <p:extLst>
      <p:ext uri="{BB962C8B-B14F-4D97-AF65-F5344CB8AC3E}">
        <p14:creationId xmlns:p14="http://schemas.microsoft.com/office/powerpoint/2010/main" val="1097790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6CF19-8712-CD4B-8B73-562EF572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>
                <a:solidFill>
                  <a:srgbClr val="FFC000"/>
                </a:solidFill>
                <a:cs typeface="Al Bayan Plain" pitchFamily="2" charset="-78"/>
              </a:rPr>
              <a:t>(مركز الأمريكي للسيطرة والوقاية من الأمراض)</a:t>
            </a:r>
            <a:endParaRPr lang="en-KW" sz="44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3D03-B3B8-1841-A802-9FEAD55F3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66899"/>
            <a:ext cx="9905998" cy="3124201"/>
          </a:xfrm>
        </p:spPr>
        <p:txBody>
          <a:bodyPr>
            <a:normAutofit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في عام ٢٠٠٠ ثبت أن اغلب حالات الإيدز في الولايات المتحدة تقع بين الرجال الذين يمارسون الشذوذ الجنسي.</a:t>
            </a:r>
            <a:endParaRPr lang="en-KW" sz="4000" dirty="0">
              <a:cs typeface="Al Bayan Plain" pitchFamily="2" charset="-78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0B9577E-22A6-FE4B-A5C0-747615B4D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887" y="4476750"/>
            <a:ext cx="41529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4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90F3B-A6B8-F04A-9FBB-C60CA36A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dirty="0">
                <a:solidFill>
                  <a:srgbClr val="FFC000"/>
                </a:solidFill>
                <a:cs typeface="Al Bayan Plain" pitchFamily="2" charset="-78"/>
              </a:rPr>
              <a:t>(منظمة الصحة العالمية)</a:t>
            </a:r>
            <a:endParaRPr lang="en-KW" sz="54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AE12A-072F-984E-AB5D-9485DFDB3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400" dirty="0">
                <a:cs typeface="Al Bayan Plain" pitchFamily="2" charset="-78"/>
              </a:rPr>
              <a:t>في عام ٢٠١٤م معدلات الإصابة بفيروس الإيدز تزيد بين الشواذ جنسيا ١٩ مرة مقارنة بالآخرين.</a:t>
            </a:r>
            <a:endParaRPr lang="en-KW" sz="4400" dirty="0">
              <a:cs typeface="Al Bayan Pla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3252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6F73-E122-0149-9157-ED5B46B5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6000" dirty="0">
                <a:solidFill>
                  <a:srgbClr val="FFC000"/>
                </a:solidFill>
                <a:cs typeface="Al Bayan Plain" pitchFamily="2" charset="-78"/>
              </a:rPr>
              <a:t>هل ظهور هذه الفئة من المستجدات ام له تاريخ؟!</a:t>
            </a:r>
            <a:endParaRPr lang="en-KW" sz="60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C873D-FC45-4B45-8E6B-833DC1465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837793"/>
            <a:ext cx="9905998" cy="3163614"/>
          </a:xfrm>
        </p:spPr>
        <p:txBody>
          <a:bodyPr>
            <a:noAutofit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نعم، وكانت البداية قوم لوط عليه السلام.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و كان ذلك في قرية سدوم (البحر الميت الان).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أهلكهم الله بأن جعل </a:t>
            </a:r>
            <a:r>
              <a:rPr lang="ar-SA" sz="4000" dirty="0" err="1">
                <a:cs typeface="Al Bayan Plain" pitchFamily="2" charset="-78"/>
              </a:rPr>
              <a:t>عاليها</a:t>
            </a:r>
            <a:r>
              <a:rPr lang="ar-SA" sz="4000" dirty="0">
                <a:cs typeface="Al Bayan Plain" pitchFamily="2" charset="-78"/>
              </a:rPr>
              <a:t> سافلها.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قال تعالى: {فلما جاء أمرنا جعلنا </a:t>
            </a:r>
            <a:r>
              <a:rPr lang="ar-SA" sz="4000" dirty="0" err="1">
                <a:cs typeface="Al Bayan Plain" pitchFamily="2" charset="-78"/>
              </a:rPr>
              <a:t>عاليها</a:t>
            </a:r>
            <a:r>
              <a:rPr lang="ar-SA" sz="4000" dirty="0">
                <a:cs typeface="Al Bayan Plain" pitchFamily="2" charset="-78"/>
              </a:rPr>
              <a:t> سافلها وأمطرنا عليها حجارة من سجيل منضود} هود</a:t>
            </a:r>
            <a:r>
              <a:rPr lang="ar-SA" sz="4000" dirty="0">
                <a:cs typeface="Al Bayan Plain" pitchFamily="2" charset="-78"/>
                <a:sym typeface="Wingdings" pitchFamily="2" charset="2"/>
              </a:rPr>
              <a:t>: ٨٢.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2597995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F2DD-2120-9943-A283-977AE7B4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r>
              <a:rPr lang="ar-SA" sz="6000" dirty="0">
                <a:solidFill>
                  <a:srgbClr val="FFC000"/>
                </a:solidFill>
                <a:cs typeface="Al Bayan Plain" pitchFamily="2" charset="-78"/>
              </a:rPr>
              <a:t>ماذا عن امرأة لوط؟ </a:t>
            </a:r>
            <a:endParaRPr lang="en-KW" sz="60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C5DB0-79E3-8C4D-AB13-6D7EF3D99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800" dirty="0">
                <a:cs typeface="Al Bayan Plain" pitchFamily="2" charset="-78"/>
              </a:rPr>
              <a:t>أهلكها الله مع قومها و هنا يكون السؤال لماذا اهلكت وهي لم تفعل المنكر؟!</a:t>
            </a:r>
            <a:endParaRPr lang="en-KW" sz="4800" dirty="0">
              <a:cs typeface="Al Bayan Pla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004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D6DF5-5E93-DF40-909C-B4C69F5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6842381" cy="1905000"/>
          </a:xfrm>
        </p:spPr>
        <p:txBody>
          <a:bodyPr>
            <a:normAutofit/>
          </a:bodyPr>
          <a:lstStyle/>
          <a:p>
            <a:pPr algn="ctr"/>
            <a:r>
              <a:rPr lang="ar-SA" sz="5400" dirty="0">
                <a:solidFill>
                  <a:srgbClr val="FFC000"/>
                </a:solidFill>
                <a:cs typeface="Al Bayan Plain" pitchFamily="2" charset="-78"/>
              </a:rPr>
              <a:t>مدينة الخطيئة</a:t>
            </a:r>
            <a:endParaRPr lang="en-KW" sz="54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B88EF-C418-A347-8982-9CBF5A791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6930871" cy="3124201"/>
          </a:xfrm>
        </p:spPr>
        <p:txBody>
          <a:bodyPr>
            <a:noAutofit/>
          </a:bodyPr>
          <a:lstStyle/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هي مدينة شاع فيها كل نوع من أنواع الشذوذ الجنسي.</a:t>
            </a:r>
          </a:p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تقع في إيطاليا في مدينة بومبي.</a:t>
            </a:r>
          </a:p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اهلكهم الله تعالى بالبراكين فتحجرت أجسادهم، حتى يكونون عبرة لغيرهم.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C1F5A5-CC75-B24F-9604-752CA7749B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8842"/>
          <a:stretch/>
        </p:blipFill>
        <p:spPr>
          <a:xfrm>
            <a:off x="8546182" y="157162"/>
            <a:ext cx="3479523" cy="6457951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342167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C5A9-068D-0F40-AE73-C21938B2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>
                <a:solidFill>
                  <a:srgbClr val="FFC000"/>
                </a:solidFill>
              </a:rPr>
              <a:t>لماذا اخترت عنوان (مؤامرة باسم الحرية)؟</a:t>
            </a:r>
            <a:endParaRPr lang="en-KW" sz="44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94D57-9651-A84B-8863-371E98222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70389"/>
            <a:ext cx="9905998" cy="5420811"/>
          </a:xfrm>
        </p:spPr>
        <p:txBody>
          <a:bodyPr>
            <a:normAutofit/>
          </a:bodyPr>
          <a:lstStyle/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000" dirty="0">
                <a:cs typeface="Al Bayan Plain" pitchFamily="2" charset="-78"/>
              </a:rPr>
              <a:t>أسباب وضعها الغربيون حتى يطعنوا بالإسلام و المسلمين:</a:t>
            </a:r>
          </a:p>
          <a:p>
            <a:pPr marL="0" indent="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None/>
            </a:pPr>
            <a:endParaRPr lang="ar-SA" sz="36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586535E-A8C7-A146-ABA7-967A7A56CABD}"/>
              </a:ext>
            </a:extLst>
          </p:cNvPr>
          <p:cNvSpPr/>
          <p:nvPr/>
        </p:nvSpPr>
        <p:spPr>
          <a:xfrm>
            <a:off x="5919904" y="3646025"/>
            <a:ext cx="2673752" cy="1956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SA" sz="3600" dirty="0">
                <a:cs typeface="Al Bayan Plain" pitchFamily="2" charset="-78"/>
              </a:rPr>
              <a:t>حجاب المرأة</a:t>
            </a:r>
            <a:endParaRPr lang="en-KW" sz="3600" dirty="0">
              <a:cs typeface="Al Bayan Plain" pitchFamily="2" charset="-78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0791092-DC9E-AE49-A352-CE6CC55B0E82}"/>
              </a:ext>
            </a:extLst>
          </p:cNvPr>
          <p:cNvSpPr/>
          <p:nvPr/>
        </p:nvSpPr>
        <p:spPr>
          <a:xfrm>
            <a:off x="3104676" y="3646025"/>
            <a:ext cx="2673752" cy="1956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SA" sz="4000" dirty="0">
                <a:cs typeface="Al Bayan Plain" pitchFamily="2" charset="-78"/>
              </a:rPr>
              <a:t>منع الاختلاط</a:t>
            </a:r>
            <a:endParaRPr lang="en-KW" sz="4000" dirty="0">
              <a:cs typeface="Al Bayan Plain" pitchFamily="2" charset="-78"/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BBC5FBA0-9DA0-964F-A990-CCDCD8BB7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948" y="3836686"/>
            <a:ext cx="2806700" cy="157480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3435B74-3165-5C4A-BED1-DC12FBDFA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78" y="3833993"/>
            <a:ext cx="2673752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46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81B9CFD-6570-44E4-A274-2518DB1BA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732CB-90C8-5D46-8C9D-4B0D521DC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427" y="609599"/>
            <a:ext cx="3283970" cy="1463478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ar-SA" sz="3600" dirty="0">
                <a:solidFill>
                  <a:srgbClr val="FFC000"/>
                </a:solidFill>
                <a:cs typeface="Al Bayan Plain" pitchFamily="2" charset="-78"/>
              </a:rPr>
              <a:t>بعض الألعاب والبرامج التي تدعم الشواذ جنسيا:</a:t>
            </a:r>
            <a:br>
              <a:rPr lang="ar-SA" sz="3600" dirty="0"/>
            </a:br>
            <a:endParaRPr lang="en-KW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3264B-FFC7-ED43-8216-1777B26F2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79" y="2251880"/>
            <a:ext cx="3310963" cy="3772401"/>
          </a:xfrm>
        </p:spPr>
        <p:txBody>
          <a:bodyPr anchor="t">
            <a:normAutofit fontScale="70000" lnSpcReduction="20000"/>
          </a:bodyPr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Font typeface="Arial"/>
              <a:buChar char="•"/>
            </a:pPr>
            <a:r>
              <a:rPr lang="ar-SA" sz="4800" dirty="0">
                <a:cs typeface="Al Bayan Plain" pitchFamily="2" charset="-78"/>
              </a:rPr>
              <a:t>لعبة (</a:t>
            </a:r>
            <a:r>
              <a:rPr lang="en-US" sz="4800" dirty="0">
                <a:cs typeface="Al Bayan Plain" pitchFamily="2" charset="-78"/>
              </a:rPr>
              <a:t>pop it</a:t>
            </a:r>
            <a:r>
              <a:rPr lang="ar-SA" sz="4800" dirty="0">
                <a:cs typeface="Al Bayan Plain" pitchFamily="2" charset="-78"/>
              </a:rPr>
              <a:t>).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Font typeface="Arial"/>
              <a:buChar char="•"/>
            </a:pPr>
            <a:r>
              <a:rPr lang="ar-SA" sz="4800" dirty="0">
                <a:cs typeface="Al Bayan Plain" pitchFamily="2" charset="-78"/>
              </a:rPr>
              <a:t>لعبة فورت نايت.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Font typeface="Arial"/>
              <a:buChar char="•"/>
            </a:pPr>
            <a:r>
              <a:rPr lang="ar-SA" sz="4800" dirty="0">
                <a:cs typeface="Al Bayan Plain" pitchFamily="2" charset="-78"/>
              </a:rPr>
              <a:t>برامة </a:t>
            </a:r>
            <a:r>
              <a:rPr lang="ar-SA" sz="4800" dirty="0" err="1">
                <a:cs typeface="Al Bayan Plain" pitchFamily="2" charset="-78"/>
              </a:rPr>
              <a:t>نتفلكس</a:t>
            </a:r>
            <a:r>
              <a:rPr lang="ar-SA" sz="4800" dirty="0">
                <a:cs typeface="Al Bayan Plain" pitchFamily="2" charset="-78"/>
              </a:rPr>
              <a:t> (</a:t>
            </a:r>
            <a:r>
              <a:rPr lang="en-US" sz="4800" dirty="0" err="1">
                <a:cs typeface="Al Bayan Plain" pitchFamily="2" charset="-78"/>
              </a:rPr>
              <a:t>netflix</a:t>
            </a:r>
            <a:r>
              <a:rPr lang="ar-SA" sz="4800" dirty="0">
                <a:cs typeface="Al Bayan Plain" pitchFamily="2" charset="-78"/>
              </a:rPr>
              <a:t>).</a:t>
            </a:r>
            <a:endParaRPr lang="en-US" sz="4800" dirty="0">
              <a:cs typeface="Al Bayan Plain" pitchFamily="2" charset="-78"/>
            </a:endParaRP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Font typeface="Arial"/>
              <a:buChar char="•"/>
            </a:pPr>
            <a:r>
              <a:rPr lang="ar-SA" sz="4800" dirty="0">
                <a:cs typeface="Al Bayan Plain" pitchFamily="2" charset="-78"/>
              </a:rPr>
              <a:t>والكثير من برامج الأطفال والأفلام خصوصا </a:t>
            </a:r>
            <a:r>
              <a:rPr lang="ar-SA" sz="4800" dirty="0" err="1">
                <a:cs typeface="Al Bayan Plain" pitchFamily="2" charset="-78"/>
              </a:rPr>
              <a:t>دزني</a:t>
            </a:r>
            <a:r>
              <a:rPr lang="ar-SA" dirty="0">
                <a:cs typeface="Al Bayan Plain" pitchFamily="2" charset="-78"/>
              </a:rPr>
              <a:t>.</a:t>
            </a:r>
            <a:endParaRPr lang="en-US" dirty="0">
              <a:cs typeface="Al Bayan Plain" pitchFamily="2" charset="-78"/>
            </a:endParaRPr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None/>
            </a:pPr>
            <a:endParaRPr lang="ar-SA" dirty="0"/>
          </a:p>
          <a:p>
            <a:pPr marL="285750" indent="-28575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Font typeface="Arial"/>
              <a:buChar char="•"/>
            </a:pPr>
            <a:endParaRPr lang="en-US" dirty="0"/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5D9EB"/>
              </a:buClr>
              <a:buSzPct val="100000"/>
              <a:buNone/>
            </a:pPr>
            <a:endParaRPr lang="en-KW" dirty="0"/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883DA6C-BEE3-D248-9197-D40D5E6FB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942" y="967245"/>
            <a:ext cx="2812851" cy="145565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23088DA-064A-2547-BDDE-3408E941F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8393" y="457200"/>
            <a:ext cx="2410863" cy="2472681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470FD2-B13A-4556-9D05-BC82BFE6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2972" y="20963"/>
            <a:ext cx="0" cy="685800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3DCF570-5FFA-4422-B8A3-C28A303E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94479" y="3429000"/>
            <a:ext cx="7498080" cy="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id="{88C27098-DA64-7F4C-9F7F-305C769EE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3188" y="4390378"/>
            <a:ext cx="2785868" cy="156705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E32D90B-5FD5-41C6-B6BA-4C814B307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43519" y="20963"/>
            <a:ext cx="0" cy="685800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7BC7215-A4FF-CD43-8ADD-90562F383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2225" y="4384540"/>
            <a:ext cx="2743198" cy="155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6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8EA0-CD6C-8F40-A3C1-95C88CE2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4716462" cy="1905000"/>
          </a:xfrm>
        </p:spPr>
        <p:txBody>
          <a:bodyPr>
            <a:normAutofit/>
          </a:bodyPr>
          <a:lstStyle/>
          <a:p>
            <a:pPr algn="ctr"/>
            <a:r>
              <a:rPr lang="ar-SA" sz="6000" dirty="0">
                <a:solidFill>
                  <a:srgbClr val="FFC000"/>
                </a:solidFill>
                <a:cs typeface="Al Bayan Plain" pitchFamily="2" charset="-78"/>
              </a:rPr>
              <a:t>العلاج</a:t>
            </a:r>
            <a:r>
              <a:rPr lang="ar-SA" dirty="0"/>
              <a:t> </a:t>
            </a:r>
            <a:endParaRPr lang="en-KW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B1F13-7323-AB45-92FD-E93645DEF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4716462" cy="3124201"/>
          </a:xfrm>
        </p:spPr>
        <p:txBody>
          <a:bodyPr>
            <a:normAutofit/>
          </a:bodyPr>
          <a:lstStyle/>
          <a:p>
            <a:pPr algn="ctr" rtl="1"/>
            <a:r>
              <a:rPr lang="ar-SA" sz="4800" dirty="0">
                <a:latin typeface="Aldhabi" pitchFamily="2" charset="-78"/>
                <a:cs typeface="Al Bayan Plain" pitchFamily="2" charset="-78"/>
              </a:rPr>
              <a:t>العقل </a:t>
            </a:r>
          </a:p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800" dirty="0">
                <a:latin typeface="Aldhabi" pitchFamily="2" charset="-78"/>
                <a:cs typeface="Al Bayan Plain" pitchFamily="2" charset="-78"/>
              </a:rPr>
              <a:t>الفطرة </a:t>
            </a:r>
          </a:p>
          <a:p>
            <a:pPr marL="285750" indent="-285750" algn="ct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sz="4800" dirty="0">
                <a:latin typeface="Aldhabi" pitchFamily="2" charset="-78"/>
                <a:cs typeface="Al Bayan Plain" pitchFamily="2" charset="-78"/>
              </a:rPr>
              <a:t>القلب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8C8ED6-A932-44F5-83A5-5793DDA44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2811E-FB7E-4C44-8776-8FBD8D9AA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658732-4596-4018-974F-676F1F66D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32214-83F8-F04B-8331-EFF1C8B83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89" r="20742" b="1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1278B9-6C05-D244-A422-EDEAFEA792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25" r="22014" b="2"/>
          <a:stretch/>
        </p:blipFill>
        <p:spPr>
          <a:xfrm>
            <a:off x="6256867" y="160867"/>
            <a:ext cx="3767328" cy="3747805"/>
          </a:xfrm>
          <a:custGeom>
            <a:avLst/>
            <a:gdLst/>
            <a:ahLst/>
            <a:cxnLst/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17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ED465-6C16-BD43-B2A5-4BC0E798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600" dirty="0">
                <a:solidFill>
                  <a:srgbClr val="FFC000"/>
                </a:solidFill>
                <a:cs typeface="Al Bayan Plain" pitchFamily="2" charset="-78"/>
              </a:rPr>
              <a:t>المراجع:</a:t>
            </a:r>
            <a:endParaRPr lang="en-KW" sz="6600" dirty="0">
              <a:solidFill>
                <a:srgbClr val="FFC000"/>
              </a:solidFill>
              <a:cs typeface="Al Bayan Plai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A76A-F473-D140-8710-08DD48FE5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/>
              <a:t>كتاب الفصل في تاريخ العرب قبل الإسلام لجواد علي الجزء ٩ صفحة ٤٢.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/>
              <a:t>كتاب </a:t>
            </a:r>
            <a:r>
              <a:rPr lang="ar-SA" dirty="0" err="1"/>
              <a:t>ذكربات</a:t>
            </a:r>
            <a:r>
              <a:rPr lang="ar-SA" dirty="0"/>
              <a:t> علي الطنطاوي.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/>
              <a:t>كتاب مقالات موقع الدرر السليمة.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/>
              <a:t>جريدة قناة الجزيرة.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/>
              <a:t>مركز السيطرة والوقاية من الأمراض الأمريكية عام ٢٠٠٠م.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ar-SA" dirty="0" err="1"/>
              <a:t>منطمة</a:t>
            </a:r>
            <a:r>
              <a:rPr lang="ar-SA" dirty="0"/>
              <a:t> الصحة العامية عام ٢٠١٤م.</a:t>
            </a:r>
          </a:p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</a:pPr>
            <a:endParaRPr lang="en-KW" dirty="0"/>
          </a:p>
        </p:txBody>
      </p:sp>
    </p:spTree>
    <p:extLst>
      <p:ext uri="{BB962C8B-B14F-4D97-AF65-F5344CB8AC3E}">
        <p14:creationId xmlns:p14="http://schemas.microsoft.com/office/powerpoint/2010/main" val="331159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B6E6C-E0F5-D542-A03C-384EE01AF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165911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ar-SA" sz="4800" dirty="0">
                <a:solidFill>
                  <a:srgbClr val="FFC000"/>
                </a:solidFill>
              </a:rPr>
              <a:t>شكرا على حسن استماعكم</a:t>
            </a:r>
            <a:endParaRPr lang="en-KW" sz="4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7ACF9-3EF7-5F49-B08B-8AFD02854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W"/>
          </a:p>
        </p:txBody>
      </p:sp>
    </p:spTree>
    <p:extLst>
      <p:ext uri="{BB962C8B-B14F-4D97-AF65-F5344CB8AC3E}">
        <p14:creationId xmlns:p14="http://schemas.microsoft.com/office/powerpoint/2010/main" val="3301645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{D1D181CA-B0E2-4E40-A37F-850F7EFEE37C}tf10001071</Template>
  <TotalTime>627</TotalTime>
  <Words>490</Words>
  <Application>Microsoft Macintosh PowerPoint</Application>
  <PresentationFormat>Widescreen</PresentationFormat>
  <Paragraphs>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Al-Jazeera</vt:lpstr>
      <vt:lpstr>Aldhabi</vt:lpstr>
      <vt:lpstr>Arial</vt:lpstr>
      <vt:lpstr>Century Gothic</vt:lpstr>
      <vt:lpstr>Mesh</vt:lpstr>
      <vt:lpstr>مؤامرة باسم الحرية</vt:lpstr>
      <vt:lpstr>المقدمة</vt:lpstr>
      <vt:lpstr>PowerPoint Presentation</vt:lpstr>
      <vt:lpstr>من هم المثليين؟!</vt:lpstr>
      <vt:lpstr>الأعلام التي ترمز للشذوذ الجنسي</vt:lpstr>
      <vt:lpstr>يقوم الخطاب الداعم للمثلية الجنسية بنشر فكرة "طبيعية" الشذوذ الجنسي معتمدًا على ثلاثة محاور: </vt:lpstr>
      <vt:lpstr> ما هي الاسباب التي تؤدي الى الوقوع في هذه الكبيرة؟</vt:lpstr>
      <vt:lpstr>الأمراض التي تهدد حياة الشاذين جنسيا:</vt:lpstr>
      <vt:lpstr>PowerPoint Presentation</vt:lpstr>
      <vt:lpstr>(المثلية في الكويت)</vt:lpstr>
      <vt:lpstr>(مركز الأمريكي للسيطرة والوقاية من الأمراض)</vt:lpstr>
      <vt:lpstr>(منظمة الصحة العالمية)</vt:lpstr>
      <vt:lpstr>هل ظهور هذه الفئة من المستجدات ام له تاريخ؟!</vt:lpstr>
      <vt:lpstr>ماذا عن امرأة لوط؟ </vt:lpstr>
      <vt:lpstr>مدينة الخطيئة</vt:lpstr>
      <vt:lpstr>لماذا اخترت عنوان (مؤامرة باسم الحرية)؟</vt:lpstr>
      <vt:lpstr>بعض الألعاب والبرامج التي تدعم الشواذ جنسيا: </vt:lpstr>
      <vt:lpstr>العلاج </vt:lpstr>
      <vt:lpstr>المراجع:</vt:lpstr>
      <vt:lpstr>شكرا على حسن استماعكم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مؤامرة باسم الحرية</dc:title>
  <dc:creator>2181145520 Mariam Alrbiaan</dc:creator>
  <cp:lastModifiedBy>2181145520 Mariam Alrbiaan</cp:lastModifiedBy>
  <cp:revision>3</cp:revision>
  <dcterms:created xsi:type="dcterms:W3CDTF">2021-12-19T22:16:15Z</dcterms:created>
  <dcterms:modified xsi:type="dcterms:W3CDTF">2021-12-22T16:50:13Z</dcterms:modified>
</cp:coreProperties>
</file>